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73" r:id="rId3"/>
    <p:sldId id="263" r:id="rId4"/>
    <p:sldId id="261" r:id="rId5"/>
    <p:sldId id="264" r:id="rId6"/>
    <p:sldId id="266" r:id="rId7"/>
    <p:sldId id="265" r:id="rId8"/>
    <p:sldId id="269" r:id="rId9"/>
    <p:sldId id="268" r:id="rId10"/>
    <p:sldId id="270" r:id="rId11"/>
    <p:sldId id="260" r:id="rId12"/>
    <p:sldId id="271" r:id="rId13"/>
    <p:sldId id="27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706A3-DDAD-42DC-AB45-091F57FF15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854535-47A6-4F63-ADE7-BA39634D07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80CEE4E-BED8-4E18-9FB8-48D50B947FF5}"/>
              </a:ext>
            </a:extLst>
          </p:cNvPr>
          <p:cNvSpPr>
            <a:spLocks noGrp="1"/>
          </p:cNvSpPr>
          <p:nvPr>
            <p:ph type="dt" sz="half" idx="10"/>
          </p:nvPr>
        </p:nvSpPr>
        <p:spPr/>
        <p:txBody>
          <a:bodyPr/>
          <a:lstStyle/>
          <a:p>
            <a:fld id="{FC2EC035-4C27-4E2A-AE12-F06F5765C3B3}" type="datetimeFigureOut">
              <a:rPr lang="en-US" smtClean="0"/>
              <a:t>9/26/2024</a:t>
            </a:fld>
            <a:endParaRPr lang="en-US"/>
          </a:p>
        </p:txBody>
      </p:sp>
      <p:sp>
        <p:nvSpPr>
          <p:cNvPr id="5" name="Footer Placeholder 4">
            <a:extLst>
              <a:ext uri="{FF2B5EF4-FFF2-40B4-BE49-F238E27FC236}">
                <a16:creationId xmlns:a16="http://schemas.microsoft.com/office/drawing/2014/main" id="{821ADE81-5167-4B01-9002-6A49A897CC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AE0215-EB9B-41F0-B23E-679F88C9FDE4}"/>
              </a:ext>
            </a:extLst>
          </p:cNvPr>
          <p:cNvSpPr>
            <a:spLocks noGrp="1"/>
          </p:cNvSpPr>
          <p:nvPr>
            <p:ph type="sldNum" sz="quarter" idx="12"/>
          </p:nvPr>
        </p:nvSpPr>
        <p:spPr/>
        <p:txBody>
          <a:bodyPr/>
          <a:lstStyle/>
          <a:p>
            <a:fld id="{730355CD-0104-4072-8F3D-4B380A5285B3}" type="slidenum">
              <a:rPr lang="en-US" smtClean="0"/>
              <a:t>‹#›</a:t>
            </a:fld>
            <a:endParaRPr lang="en-US"/>
          </a:p>
        </p:txBody>
      </p:sp>
    </p:spTree>
    <p:extLst>
      <p:ext uri="{BB962C8B-B14F-4D97-AF65-F5344CB8AC3E}">
        <p14:creationId xmlns:p14="http://schemas.microsoft.com/office/powerpoint/2010/main" val="3305200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B98B3-F3C3-4D46-A386-62FE3F1E97A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517C8CB-63EB-4099-A0AD-29B9B81264A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17C6A8-C825-4F70-9164-9C3EE0345053}"/>
              </a:ext>
            </a:extLst>
          </p:cNvPr>
          <p:cNvSpPr>
            <a:spLocks noGrp="1"/>
          </p:cNvSpPr>
          <p:nvPr>
            <p:ph type="dt" sz="half" idx="10"/>
          </p:nvPr>
        </p:nvSpPr>
        <p:spPr/>
        <p:txBody>
          <a:bodyPr/>
          <a:lstStyle/>
          <a:p>
            <a:fld id="{FC2EC035-4C27-4E2A-AE12-F06F5765C3B3}" type="datetimeFigureOut">
              <a:rPr lang="en-US" smtClean="0"/>
              <a:t>9/26/2024</a:t>
            </a:fld>
            <a:endParaRPr lang="en-US"/>
          </a:p>
        </p:txBody>
      </p:sp>
      <p:sp>
        <p:nvSpPr>
          <p:cNvPr id="5" name="Footer Placeholder 4">
            <a:extLst>
              <a:ext uri="{FF2B5EF4-FFF2-40B4-BE49-F238E27FC236}">
                <a16:creationId xmlns:a16="http://schemas.microsoft.com/office/drawing/2014/main" id="{80E50BD2-5E05-4811-9E5A-BB03E983EE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4C4744-60E7-4289-99D3-D9917336597C}"/>
              </a:ext>
            </a:extLst>
          </p:cNvPr>
          <p:cNvSpPr>
            <a:spLocks noGrp="1"/>
          </p:cNvSpPr>
          <p:nvPr>
            <p:ph type="sldNum" sz="quarter" idx="12"/>
          </p:nvPr>
        </p:nvSpPr>
        <p:spPr/>
        <p:txBody>
          <a:bodyPr/>
          <a:lstStyle/>
          <a:p>
            <a:fld id="{730355CD-0104-4072-8F3D-4B380A5285B3}" type="slidenum">
              <a:rPr lang="en-US" smtClean="0"/>
              <a:t>‹#›</a:t>
            </a:fld>
            <a:endParaRPr lang="en-US"/>
          </a:p>
        </p:txBody>
      </p:sp>
    </p:spTree>
    <p:extLst>
      <p:ext uri="{BB962C8B-B14F-4D97-AF65-F5344CB8AC3E}">
        <p14:creationId xmlns:p14="http://schemas.microsoft.com/office/powerpoint/2010/main" val="1977527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3722DF7-DB1D-4E08-93D4-33353354B39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7020A4-50BE-4EDF-BC3D-B033F43F241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CD074-9EF9-4307-954B-DB0AE047F118}"/>
              </a:ext>
            </a:extLst>
          </p:cNvPr>
          <p:cNvSpPr>
            <a:spLocks noGrp="1"/>
          </p:cNvSpPr>
          <p:nvPr>
            <p:ph type="dt" sz="half" idx="10"/>
          </p:nvPr>
        </p:nvSpPr>
        <p:spPr/>
        <p:txBody>
          <a:bodyPr/>
          <a:lstStyle/>
          <a:p>
            <a:fld id="{FC2EC035-4C27-4E2A-AE12-F06F5765C3B3}" type="datetimeFigureOut">
              <a:rPr lang="en-US" smtClean="0"/>
              <a:t>9/26/2024</a:t>
            </a:fld>
            <a:endParaRPr lang="en-US"/>
          </a:p>
        </p:txBody>
      </p:sp>
      <p:sp>
        <p:nvSpPr>
          <p:cNvPr id="5" name="Footer Placeholder 4">
            <a:extLst>
              <a:ext uri="{FF2B5EF4-FFF2-40B4-BE49-F238E27FC236}">
                <a16:creationId xmlns:a16="http://schemas.microsoft.com/office/drawing/2014/main" id="{D72E5FDD-B884-48CE-BF81-8A0D5B0E4E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3F22A9-A267-4C8A-BDB6-41CB09FF1EAB}"/>
              </a:ext>
            </a:extLst>
          </p:cNvPr>
          <p:cNvSpPr>
            <a:spLocks noGrp="1"/>
          </p:cNvSpPr>
          <p:nvPr>
            <p:ph type="sldNum" sz="quarter" idx="12"/>
          </p:nvPr>
        </p:nvSpPr>
        <p:spPr/>
        <p:txBody>
          <a:bodyPr/>
          <a:lstStyle/>
          <a:p>
            <a:fld id="{730355CD-0104-4072-8F3D-4B380A5285B3}" type="slidenum">
              <a:rPr lang="en-US" smtClean="0"/>
              <a:t>‹#›</a:t>
            </a:fld>
            <a:endParaRPr lang="en-US"/>
          </a:p>
        </p:txBody>
      </p:sp>
    </p:spTree>
    <p:extLst>
      <p:ext uri="{BB962C8B-B14F-4D97-AF65-F5344CB8AC3E}">
        <p14:creationId xmlns:p14="http://schemas.microsoft.com/office/powerpoint/2010/main" val="740627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EA7D2-5828-459D-B25C-B677207D21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613D913-150D-48F2-92E1-6A85B09D77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2E88F5-2CEE-467D-8623-630264F9D510}"/>
              </a:ext>
            </a:extLst>
          </p:cNvPr>
          <p:cNvSpPr>
            <a:spLocks noGrp="1"/>
          </p:cNvSpPr>
          <p:nvPr>
            <p:ph type="dt" sz="half" idx="10"/>
          </p:nvPr>
        </p:nvSpPr>
        <p:spPr/>
        <p:txBody>
          <a:bodyPr/>
          <a:lstStyle/>
          <a:p>
            <a:fld id="{FC2EC035-4C27-4E2A-AE12-F06F5765C3B3}" type="datetimeFigureOut">
              <a:rPr lang="en-US" smtClean="0"/>
              <a:t>9/26/2024</a:t>
            </a:fld>
            <a:endParaRPr lang="en-US"/>
          </a:p>
        </p:txBody>
      </p:sp>
      <p:sp>
        <p:nvSpPr>
          <p:cNvPr id="5" name="Footer Placeholder 4">
            <a:extLst>
              <a:ext uri="{FF2B5EF4-FFF2-40B4-BE49-F238E27FC236}">
                <a16:creationId xmlns:a16="http://schemas.microsoft.com/office/drawing/2014/main" id="{C68EE22B-9FCA-4D02-9C6E-BA229F16CE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D3A2F8-E35B-4886-8AA9-1E85ECEA9AAC}"/>
              </a:ext>
            </a:extLst>
          </p:cNvPr>
          <p:cNvSpPr>
            <a:spLocks noGrp="1"/>
          </p:cNvSpPr>
          <p:nvPr>
            <p:ph type="sldNum" sz="quarter" idx="12"/>
          </p:nvPr>
        </p:nvSpPr>
        <p:spPr/>
        <p:txBody>
          <a:bodyPr/>
          <a:lstStyle/>
          <a:p>
            <a:fld id="{730355CD-0104-4072-8F3D-4B380A5285B3}" type="slidenum">
              <a:rPr lang="en-US" smtClean="0"/>
              <a:t>‹#›</a:t>
            </a:fld>
            <a:endParaRPr lang="en-US"/>
          </a:p>
        </p:txBody>
      </p:sp>
    </p:spTree>
    <p:extLst>
      <p:ext uri="{BB962C8B-B14F-4D97-AF65-F5344CB8AC3E}">
        <p14:creationId xmlns:p14="http://schemas.microsoft.com/office/powerpoint/2010/main" val="761606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C9170-E73D-4BA6-BFC9-3A1E0AA37E8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D8A348F-4597-49CA-8ED8-F5CA23A736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DE6252-61B4-4C1D-98F7-98FF681B8B87}"/>
              </a:ext>
            </a:extLst>
          </p:cNvPr>
          <p:cNvSpPr>
            <a:spLocks noGrp="1"/>
          </p:cNvSpPr>
          <p:nvPr>
            <p:ph type="dt" sz="half" idx="10"/>
          </p:nvPr>
        </p:nvSpPr>
        <p:spPr/>
        <p:txBody>
          <a:bodyPr/>
          <a:lstStyle/>
          <a:p>
            <a:fld id="{FC2EC035-4C27-4E2A-AE12-F06F5765C3B3}" type="datetimeFigureOut">
              <a:rPr lang="en-US" smtClean="0"/>
              <a:t>9/26/2024</a:t>
            </a:fld>
            <a:endParaRPr lang="en-US"/>
          </a:p>
        </p:txBody>
      </p:sp>
      <p:sp>
        <p:nvSpPr>
          <p:cNvPr id="5" name="Footer Placeholder 4">
            <a:extLst>
              <a:ext uri="{FF2B5EF4-FFF2-40B4-BE49-F238E27FC236}">
                <a16:creationId xmlns:a16="http://schemas.microsoft.com/office/drawing/2014/main" id="{2B8CD750-929B-4355-A57F-7DA2641038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1ED323-4112-4632-8490-B12ADB20F69B}"/>
              </a:ext>
            </a:extLst>
          </p:cNvPr>
          <p:cNvSpPr>
            <a:spLocks noGrp="1"/>
          </p:cNvSpPr>
          <p:nvPr>
            <p:ph type="sldNum" sz="quarter" idx="12"/>
          </p:nvPr>
        </p:nvSpPr>
        <p:spPr/>
        <p:txBody>
          <a:bodyPr/>
          <a:lstStyle/>
          <a:p>
            <a:fld id="{730355CD-0104-4072-8F3D-4B380A5285B3}" type="slidenum">
              <a:rPr lang="en-US" smtClean="0"/>
              <a:t>‹#›</a:t>
            </a:fld>
            <a:endParaRPr lang="en-US"/>
          </a:p>
        </p:txBody>
      </p:sp>
    </p:spTree>
    <p:extLst>
      <p:ext uri="{BB962C8B-B14F-4D97-AF65-F5344CB8AC3E}">
        <p14:creationId xmlns:p14="http://schemas.microsoft.com/office/powerpoint/2010/main" val="2725697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B2A18-33F5-4304-939B-8242DE71E7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8029EE-861B-4F95-9620-8DFAF0CA2F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A0F49FF-DB92-4837-B88B-1F5718EE8A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79772E3-E6A3-491A-9E84-91B74BB96C59}"/>
              </a:ext>
            </a:extLst>
          </p:cNvPr>
          <p:cNvSpPr>
            <a:spLocks noGrp="1"/>
          </p:cNvSpPr>
          <p:nvPr>
            <p:ph type="dt" sz="half" idx="10"/>
          </p:nvPr>
        </p:nvSpPr>
        <p:spPr/>
        <p:txBody>
          <a:bodyPr/>
          <a:lstStyle/>
          <a:p>
            <a:fld id="{FC2EC035-4C27-4E2A-AE12-F06F5765C3B3}" type="datetimeFigureOut">
              <a:rPr lang="en-US" smtClean="0"/>
              <a:t>9/26/2024</a:t>
            </a:fld>
            <a:endParaRPr lang="en-US"/>
          </a:p>
        </p:txBody>
      </p:sp>
      <p:sp>
        <p:nvSpPr>
          <p:cNvPr id="6" name="Footer Placeholder 5">
            <a:extLst>
              <a:ext uri="{FF2B5EF4-FFF2-40B4-BE49-F238E27FC236}">
                <a16:creationId xmlns:a16="http://schemas.microsoft.com/office/drawing/2014/main" id="{B261A025-A2D1-4A83-90AD-3132F28D32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921924-A7EB-4F1D-9484-683AE7388342}"/>
              </a:ext>
            </a:extLst>
          </p:cNvPr>
          <p:cNvSpPr>
            <a:spLocks noGrp="1"/>
          </p:cNvSpPr>
          <p:nvPr>
            <p:ph type="sldNum" sz="quarter" idx="12"/>
          </p:nvPr>
        </p:nvSpPr>
        <p:spPr/>
        <p:txBody>
          <a:bodyPr/>
          <a:lstStyle/>
          <a:p>
            <a:fld id="{730355CD-0104-4072-8F3D-4B380A5285B3}" type="slidenum">
              <a:rPr lang="en-US" smtClean="0"/>
              <a:t>‹#›</a:t>
            </a:fld>
            <a:endParaRPr lang="en-US"/>
          </a:p>
        </p:txBody>
      </p:sp>
    </p:spTree>
    <p:extLst>
      <p:ext uri="{BB962C8B-B14F-4D97-AF65-F5344CB8AC3E}">
        <p14:creationId xmlns:p14="http://schemas.microsoft.com/office/powerpoint/2010/main" val="2397473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1B627-1D54-4F56-BEEE-0C794CA414D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AFD9482-C3D3-4313-B207-BC2ABE5A36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807A07-6FBC-458E-AF18-39582EBE63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841BDA-7E60-4F41-9F38-8B03196EBD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871136-AED9-48EE-BFC2-8C657E905BC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01DE625-932D-4374-8482-6A5E9CDE7B33}"/>
              </a:ext>
            </a:extLst>
          </p:cNvPr>
          <p:cNvSpPr>
            <a:spLocks noGrp="1"/>
          </p:cNvSpPr>
          <p:nvPr>
            <p:ph type="dt" sz="half" idx="10"/>
          </p:nvPr>
        </p:nvSpPr>
        <p:spPr/>
        <p:txBody>
          <a:bodyPr/>
          <a:lstStyle/>
          <a:p>
            <a:fld id="{FC2EC035-4C27-4E2A-AE12-F06F5765C3B3}" type="datetimeFigureOut">
              <a:rPr lang="en-US" smtClean="0"/>
              <a:t>9/26/2024</a:t>
            </a:fld>
            <a:endParaRPr lang="en-US"/>
          </a:p>
        </p:txBody>
      </p:sp>
      <p:sp>
        <p:nvSpPr>
          <p:cNvPr id="8" name="Footer Placeholder 7">
            <a:extLst>
              <a:ext uri="{FF2B5EF4-FFF2-40B4-BE49-F238E27FC236}">
                <a16:creationId xmlns:a16="http://schemas.microsoft.com/office/drawing/2014/main" id="{44DF7110-8E05-42A5-9EEE-4D5E5CC363A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F092018-F369-4143-B767-A23460806992}"/>
              </a:ext>
            </a:extLst>
          </p:cNvPr>
          <p:cNvSpPr>
            <a:spLocks noGrp="1"/>
          </p:cNvSpPr>
          <p:nvPr>
            <p:ph type="sldNum" sz="quarter" idx="12"/>
          </p:nvPr>
        </p:nvSpPr>
        <p:spPr/>
        <p:txBody>
          <a:bodyPr/>
          <a:lstStyle/>
          <a:p>
            <a:fld id="{730355CD-0104-4072-8F3D-4B380A5285B3}" type="slidenum">
              <a:rPr lang="en-US" smtClean="0"/>
              <a:t>‹#›</a:t>
            </a:fld>
            <a:endParaRPr lang="en-US"/>
          </a:p>
        </p:txBody>
      </p:sp>
    </p:spTree>
    <p:extLst>
      <p:ext uri="{BB962C8B-B14F-4D97-AF65-F5344CB8AC3E}">
        <p14:creationId xmlns:p14="http://schemas.microsoft.com/office/powerpoint/2010/main" val="1186403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188F3-60B0-4BF0-BEEC-E8058D1CE3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A325F9B-6EAB-4307-B33A-BC9F1CDC0C4C}"/>
              </a:ext>
            </a:extLst>
          </p:cNvPr>
          <p:cNvSpPr>
            <a:spLocks noGrp="1"/>
          </p:cNvSpPr>
          <p:nvPr>
            <p:ph type="dt" sz="half" idx="10"/>
          </p:nvPr>
        </p:nvSpPr>
        <p:spPr/>
        <p:txBody>
          <a:bodyPr/>
          <a:lstStyle/>
          <a:p>
            <a:fld id="{FC2EC035-4C27-4E2A-AE12-F06F5765C3B3}" type="datetimeFigureOut">
              <a:rPr lang="en-US" smtClean="0"/>
              <a:t>9/26/2024</a:t>
            </a:fld>
            <a:endParaRPr lang="en-US"/>
          </a:p>
        </p:txBody>
      </p:sp>
      <p:sp>
        <p:nvSpPr>
          <p:cNvPr id="4" name="Footer Placeholder 3">
            <a:extLst>
              <a:ext uri="{FF2B5EF4-FFF2-40B4-BE49-F238E27FC236}">
                <a16:creationId xmlns:a16="http://schemas.microsoft.com/office/drawing/2014/main" id="{71987C3A-4CBA-405A-BAA9-4AD3E09529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08F1664-BC03-415D-8125-A23AE8200C4C}"/>
              </a:ext>
            </a:extLst>
          </p:cNvPr>
          <p:cNvSpPr>
            <a:spLocks noGrp="1"/>
          </p:cNvSpPr>
          <p:nvPr>
            <p:ph type="sldNum" sz="quarter" idx="12"/>
          </p:nvPr>
        </p:nvSpPr>
        <p:spPr/>
        <p:txBody>
          <a:bodyPr/>
          <a:lstStyle/>
          <a:p>
            <a:fld id="{730355CD-0104-4072-8F3D-4B380A5285B3}" type="slidenum">
              <a:rPr lang="en-US" smtClean="0"/>
              <a:t>‹#›</a:t>
            </a:fld>
            <a:endParaRPr lang="en-US"/>
          </a:p>
        </p:txBody>
      </p:sp>
    </p:spTree>
    <p:extLst>
      <p:ext uri="{BB962C8B-B14F-4D97-AF65-F5344CB8AC3E}">
        <p14:creationId xmlns:p14="http://schemas.microsoft.com/office/powerpoint/2010/main" val="1455713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B95B31-B1F6-4B11-8C0B-7D3F29FC53FE}"/>
              </a:ext>
            </a:extLst>
          </p:cNvPr>
          <p:cNvSpPr>
            <a:spLocks noGrp="1"/>
          </p:cNvSpPr>
          <p:nvPr>
            <p:ph type="dt" sz="half" idx="10"/>
          </p:nvPr>
        </p:nvSpPr>
        <p:spPr/>
        <p:txBody>
          <a:bodyPr/>
          <a:lstStyle/>
          <a:p>
            <a:fld id="{FC2EC035-4C27-4E2A-AE12-F06F5765C3B3}" type="datetimeFigureOut">
              <a:rPr lang="en-US" smtClean="0"/>
              <a:t>9/26/2024</a:t>
            </a:fld>
            <a:endParaRPr lang="en-US"/>
          </a:p>
        </p:txBody>
      </p:sp>
      <p:sp>
        <p:nvSpPr>
          <p:cNvPr id="3" name="Footer Placeholder 2">
            <a:extLst>
              <a:ext uri="{FF2B5EF4-FFF2-40B4-BE49-F238E27FC236}">
                <a16:creationId xmlns:a16="http://schemas.microsoft.com/office/drawing/2014/main" id="{8B4356A1-A32A-4C67-B8B9-1C53C1D4176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F360049-EBD5-4ED1-9ED7-D16BACAEED31}"/>
              </a:ext>
            </a:extLst>
          </p:cNvPr>
          <p:cNvSpPr>
            <a:spLocks noGrp="1"/>
          </p:cNvSpPr>
          <p:nvPr>
            <p:ph type="sldNum" sz="quarter" idx="12"/>
          </p:nvPr>
        </p:nvSpPr>
        <p:spPr/>
        <p:txBody>
          <a:bodyPr/>
          <a:lstStyle/>
          <a:p>
            <a:fld id="{730355CD-0104-4072-8F3D-4B380A5285B3}" type="slidenum">
              <a:rPr lang="en-US" smtClean="0"/>
              <a:t>‹#›</a:t>
            </a:fld>
            <a:endParaRPr lang="en-US"/>
          </a:p>
        </p:txBody>
      </p:sp>
    </p:spTree>
    <p:extLst>
      <p:ext uri="{BB962C8B-B14F-4D97-AF65-F5344CB8AC3E}">
        <p14:creationId xmlns:p14="http://schemas.microsoft.com/office/powerpoint/2010/main" val="3266558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305A4-34E1-49B6-822D-E084244F09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55B2543-A768-458F-814A-38C27157DB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67CBEC4-37EB-4A62-A145-D0AC5C83C2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591A58-6556-4919-BA82-A2F664EAF523}"/>
              </a:ext>
            </a:extLst>
          </p:cNvPr>
          <p:cNvSpPr>
            <a:spLocks noGrp="1"/>
          </p:cNvSpPr>
          <p:nvPr>
            <p:ph type="dt" sz="half" idx="10"/>
          </p:nvPr>
        </p:nvSpPr>
        <p:spPr/>
        <p:txBody>
          <a:bodyPr/>
          <a:lstStyle/>
          <a:p>
            <a:fld id="{FC2EC035-4C27-4E2A-AE12-F06F5765C3B3}" type="datetimeFigureOut">
              <a:rPr lang="en-US" smtClean="0"/>
              <a:t>9/26/2024</a:t>
            </a:fld>
            <a:endParaRPr lang="en-US"/>
          </a:p>
        </p:txBody>
      </p:sp>
      <p:sp>
        <p:nvSpPr>
          <p:cNvPr id="6" name="Footer Placeholder 5">
            <a:extLst>
              <a:ext uri="{FF2B5EF4-FFF2-40B4-BE49-F238E27FC236}">
                <a16:creationId xmlns:a16="http://schemas.microsoft.com/office/drawing/2014/main" id="{F2E117AC-1A6F-473C-BBA0-B51A6F44A0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EF3C58-2D4D-499E-8837-8A9E1AF392A9}"/>
              </a:ext>
            </a:extLst>
          </p:cNvPr>
          <p:cNvSpPr>
            <a:spLocks noGrp="1"/>
          </p:cNvSpPr>
          <p:nvPr>
            <p:ph type="sldNum" sz="quarter" idx="12"/>
          </p:nvPr>
        </p:nvSpPr>
        <p:spPr/>
        <p:txBody>
          <a:bodyPr/>
          <a:lstStyle/>
          <a:p>
            <a:fld id="{730355CD-0104-4072-8F3D-4B380A5285B3}" type="slidenum">
              <a:rPr lang="en-US" smtClean="0"/>
              <a:t>‹#›</a:t>
            </a:fld>
            <a:endParaRPr lang="en-US"/>
          </a:p>
        </p:txBody>
      </p:sp>
    </p:spTree>
    <p:extLst>
      <p:ext uri="{BB962C8B-B14F-4D97-AF65-F5344CB8AC3E}">
        <p14:creationId xmlns:p14="http://schemas.microsoft.com/office/powerpoint/2010/main" val="2015086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08DD4-5549-43E0-B0F0-2899075440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80D04E2-3A33-4A6C-80AE-5FC7EDF301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4847A3C-378F-4180-8E25-FBB34F9A7B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4AC9AA-7777-4055-9EC2-C38A62AAAD32}"/>
              </a:ext>
            </a:extLst>
          </p:cNvPr>
          <p:cNvSpPr>
            <a:spLocks noGrp="1"/>
          </p:cNvSpPr>
          <p:nvPr>
            <p:ph type="dt" sz="half" idx="10"/>
          </p:nvPr>
        </p:nvSpPr>
        <p:spPr/>
        <p:txBody>
          <a:bodyPr/>
          <a:lstStyle/>
          <a:p>
            <a:fld id="{FC2EC035-4C27-4E2A-AE12-F06F5765C3B3}" type="datetimeFigureOut">
              <a:rPr lang="en-US" smtClean="0"/>
              <a:t>9/26/2024</a:t>
            </a:fld>
            <a:endParaRPr lang="en-US"/>
          </a:p>
        </p:txBody>
      </p:sp>
      <p:sp>
        <p:nvSpPr>
          <p:cNvPr id="6" name="Footer Placeholder 5">
            <a:extLst>
              <a:ext uri="{FF2B5EF4-FFF2-40B4-BE49-F238E27FC236}">
                <a16:creationId xmlns:a16="http://schemas.microsoft.com/office/drawing/2014/main" id="{928092D5-C1F8-4EA4-B079-100B651E50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E85B04-C0C6-421F-85E6-E87BC3776FED}"/>
              </a:ext>
            </a:extLst>
          </p:cNvPr>
          <p:cNvSpPr>
            <a:spLocks noGrp="1"/>
          </p:cNvSpPr>
          <p:nvPr>
            <p:ph type="sldNum" sz="quarter" idx="12"/>
          </p:nvPr>
        </p:nvSpPr>
        <p:spPr/>
        <p:txBody>
          <a:bodyPr/>
          <a:lstStyle/>
          <a:p>
            <a:fld id="{730355CD-0104-4072-8F3D-4B380A5285B3}" type="slidenum">
              <a:rPr lang="en-US" smtClean="0"/>
              <a:t>‹#›</a:t>
            </a:fld>
            <a:endParaRPr lang="en-US"/>
          </a:p>
        </p:txBody>
      </p:sp>
    </p:spTree>
    <p:extLst>
      <p:ext uri="{BB962C8B-B14F-4D97-AF65-F5344CB8AC3E}">
        <p14:creationId xmlns:p14="http://schemas.microsoft.com/office/powerpoint/2010/main" val="3605557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C52799-1FEB-4666-B4D6-A513151A2E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8B5888B-BB95-4203-93E3-5F91A8A3AC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00102E-E0CD-4AA3-BD18-84156AD636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2EC035-4C27-4E2A-AE12-F06F5765C3B3}" type="datetimeFigureOut">
              <a:rPr lang="en-US" smtClean="0"/>
              <a:t>9/26/2024</a:t>
            </a:fld>
            <a:endParaRPr lang="en-US"/>
          </a:p>
        </p:txBody>
      </p:sp>
      <p:sp>
        <p:nvSpPr>
          <p:cNvPr id="5" name="Footer Placeholder 4">
            <a:extLst>
              <a:ext uri="{FF2B5EF4-FFF2-40B4-BE49-F238E27FC236}">
                <a16:creationId xmlns:a16="http://schemas.microsoft.com/office/drawing/2014/main" id="{671C7CFA-4FFE-48CE-A150-F890AC24E3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F6E5E24-0292-4554-8578-A57F9EB622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0355CD-0104-4072-8F3D-4B380A5285B3}" type="slidenum">
              <a:rPr lang="en-US" smtClean="0"/>
              <a:t>‹#›</a:t>
            </a:fld>
            <a:endParaRPr lang="en-US"/>
          </a:p>
        </p:txBody>
      </p:sp>
    </p:spTree>
    <p:extLst>
      <p:ext uri="{BB962C8B-B14F-4D97-AF65-F5344CB8AC3E}">
        <p14:creationId xmlns:p14="http://schemas.microsoft.com/office/powerpoint/2010/main" val="6523830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osuncourses@auca.k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udy.auca.k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auca.kg/en/reg_transfer_i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9B2CE29-BAEC-439F-8E88-9D7A912BFDFE}"/>
              </a:ext>
            </a:extLst>
          </p:cNvPr>
          <p:cNvSpPr>
            <a:spLocks noGrp="1"/>
          </p:cNvSpPr>
          <p:nvPr>
            <p:ph idx="1"/>
          </p:nvPr>
        </p:nvSpPr>
        <p:spPr>
          <a:xfrm>
            <a:off x="670420" y="1305508"/>
            <a:ext cx="10515600" cy="749795"/>
          </a:xfrm>
        </p:spPr>
        <p:txBody>
          <a:bodyPr>
            <a:normAutofit/>
          </a:bodyPr>
          <a:lstStyle/>
          <a:p>
            <a:pPr marL="0" indent="0">
              <a:buNone/>
            </a:pPr>
            <a:r>
              <a:rPr lang="en-US" sz="4000" dirty="0"/>
              <a:t>OSUN course selection and registration website:</a:t>
            </a:r>
            <a:endParaRPr lang="ru-KG" sz="4000" dirty="0"/>
          </a:p>
        </p:txBody>
      </p:sp>
      <p:sp>
        <p:nvSpPr>
          <p:cNvPr id="5" name="Content Placeholder 3">
            <a:extLst>
              <a:ext uri="{FF2B5EF4-FFF2-40B4-BE49-F238E27FC236}">
                <a16:creationId xmlns:a16="http://schemas.microsoft.com/office/drawing/2014/main" id="{18EB557C-1302-48C7-8622-60DA58BF11F8}"/>
              </a:ext>
            </a:extLst>
          </p:cNvPr>
          <p:cNvSpPr txBox="1">
            <a:spLocks/>
          </p:cNvSpPr>
          <p:nvPr/>
        </p:nvSpPr>
        <p:spPr>
          <a:xfrm>
            <a:off x="838200" y="3429000"/>
            <a:ext cx="10515600" cy="749795"/>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000" u="sng" dirty="0">
                <a:solidFill>
                  <a:schemeClr val="accent1">
                    <a:lumMod val="75000"/>
                  </a:schemeClr>
                </a:solidFill>
              </a:rPr>
              <a:t>https://opensocietyuniversitynetwork.org/education/courses/osun-online-courses/</a:t>
            </a:r>
            <a:endParaRPr lang="ru-KG" sz="4000" u="sng" dirty="0">
              <a:solidFill>
                <a:schemeClr val="accent1">
                  <a:lumMod val="75000"/>
                </a:schemeClr>
              </a:solidFill>
            </a:endParaRPr>
          </a:p>
        </p:txBody>
      </p:sp>
    </p:spTree>
    <p:extLst>
      <p:ext uri="{BB962C8B-B14F-4D97-AF65-F5344CB8AC3E}">
        <p14:creationId xmlns:p14="http://schemas.microsoft.com/office/powerpoint/2010/main" val="401770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067DF-2E3B-43A3-B819-B7A026E7F754}"/>
              </a:ext>
            </a:extLst>
          </p:cNvPr>
          <p:cNvSpPr>
            <a:spLocks noGrp="1"/>
          </p:cNvSpPr>
          <p:nvPr>
            <p:ph type="title"/>
          </p:nvPr>
        </p:nvSpPr>
        <p:spPr/>
        <p:txBody>
          <a:bodyPr/>
          <a:lstStyle/>
          <a:p>
            <a:r>
              <a:rPr lang="en-US" b="1" dirty="0"/>
              <a:t>OSUN online courses</a:t>
            </a:r>
          </a:p>
        </p:txBody>
      </p:sp>
      <p:sp>
        <p:nvSpPr>
          <p:cNvPr id="3" name="Content Placeholder 2">
            <a:extLst>
              <a:ext uri="{FF2B5EF4-FFF2-40B4-BE49-F238E27FC236}">
                <a16:creationId xmlns:a16="http://schemas.microsoft.com/office/drawing/2014/main" id="{6894D684-B37F-48A5-AC6C-CA8FC55F3DE3}"/>
              </a:ext>
            </a:extLst>
          </p:cNvPr>
          <p:cNvSpPr>
            <a:spLocks noGrp="1"/>
          </p:cNvSpPr>
          <p:nvPr>
            <p:ph idx="1"/>
          </p:nvPr>
        </p:nvSpPr>
        <p:spPr>
          <a:xfrm>
            <a:off x="838200" y="1690688"/>
            <a:ext cx="10515600" cy="4718821"/>
          </a:xfrm>
        </p:spPr>
        <p:txBody>
          <a:bodyPr>
            <a:normAutofit fontScale="92500" lnSpcReduction="10000"/>
          </a:bodyPr>
          <a:lstStyle/>
          <a:p>
            <a:pPr marL="0" indent="0">
              <a:buNone/>
            </a:pPr>
            <a:r>
              <a:rPr lang="en-US" i="1" dirty="0"/>
              <a:t>Rules:</a:t>
            </a:r>
          </a:p>
          <a:p>
            <a:pPr marL="0" indent="0">
              <a:buNone/>
            </a:pPr>
            <a:endParaRPr lang="en-US" dirty="0"/>
          </a:p>
          <a:p>
            <a:pPr rtl="0" fontAlgn="base">
              <a:spcBef>
                <a:spcPts val="0"/>
              </a:spcBef>
              <a:spcAft>
                <a:spcPts val="0"/>
              </a:spcAft>
              <a:buFont typeface="Arial" panose="020B0604020202020204" pitchFamily="34" charset="0"/>
              <a:buChar char="•"/>
            </a:pPr>
            <a:r>
              <a:rPr lang="en-US" b="1" i="0" dirty="0">
                <a:solidFill>
                  <a:srgbClr val="2C2C2C"/>
                </a:solidFill>
                <a:effectLst/>
                <a:latin typeface="Arial" panose="020B0604020202020204" pitchFamily="34" charset="0"/>
              </a:rPr>
              <a:t>NOTE:</a:t>
            </a:r>
            <a:r>
              <a:rPr lang="en-US" b="1" i="0" strike="noStrike" dirty="0">
                <a:solidFill>
                  <a:srgbClr val="2C2C2C"/>
                </a:solidFill>
                <a:effectLst/>
                <a:latin typeface="Arial" panose="020B0604020202020204" pitchFamily="34" charset="0"/>
              </a:rPr>
              <a:t> </a:t>
            </a:r>
            <a:r>
              <a:rPr lang="en-US" b="0" i="0" u="none" strike="noStrike" dirty="0">
                <a:solidFill>
                  <a:srgbClr val="2C2C2C"/>
                </a:solidFill>
                <a:effectLst/>
                <a:latin typeface="Arial" panose="020B0604020202020204" pitchFamily="34" charset="0"/>
              </a:rPr>
              <a:t>The 36-credit rule ​​will only apply to students taking​ OSUN online courses </a:t>
            </a:r>
            <a:r>
              <a:rPr lang="en-US" b="0" i="1" u="none" strike="noStrike" dirty="0">
                <a:solidFill>
                  <a:srgbClr val="FF0000"/>
                </a:solidFill>
                <a:effectLst/>
                <a:latin typeface="Arial" panose="020B0604020202020204" pitchFamily="34" charset="0"/>
              </a:rPr>
              <a:t>outside</a:t>
            </a:r>
            <a:r>
              <a:rPr lang="en-US" b="0" i="0" u="none" strike="noStrike" dirty="0">
                <a:solidFill>
                  <a:srgbClr val="FF0000"/>
                </a:solidFill>
                <a:effectLst/>
                <a:latin typeface="Arial" panose="020B0604020202020204" pitchFamily="34" charset="0"/>
              </a:rPr>
              <a:t> of AUCA.</a:t>
            </a:r>
            <a:r>
              <a:rPr lang="en-US" b="0" i="0" u="none" strike="noStrike" dirty="0">
                <a:solidFill>
                  <a:srgbClr val="2C2C2C"/>
                </a:solidFill>
                <a:effectLst/>
                <a:latin typeface="Arial" panose="020B0604020202020204" pitchFamily="34" charset="0"/>
              </a:rPr>
              <a:t> ​</a:t>
            </a:r>
          </a:p>
          <a:p>
            <a:pPr rtl="0" fontAlgn="base">
              <a:spcBef>
                <a:spcPts val="0"/>
              </a:spcBef>
              <a:spcAft>
                <a:spcPts val="0"/>
              </a:spcAft>
              <a:buFont typeface="Arial" panose="020B0604020202020204" pitchFamily="34" charset="0"/>
              <a:buChar char="•"/>
            </a:pPr>
            <a:endParaRPr lang="en-US" b="0" i="1" u="none" strike="noStrike" dirty="0">
              <a:solidFill>
                <a:srgbClr val="2C2C2C"/>
              </a:solidFill>
              <a:effectLst/>
              <a:latin typeface="Arial" panose="020B0604020202020204" pitchFamily="34" charset="0"/>
            </a:endParaRPr>
          </a:p>
          <a:p>
            <a:pPr rtl="0" fontAlgn="base">
              <a:spcBef>
                <a:spcPts val="0"/>
              </a:spcBef>
              <a:spcAft>
                <a:spcPts val="0"/>
              </a:spcAft>
              <a:buFont typeface="Arial" panose="020B0604020202020204" pitchFamily="34" charset="0"/>
              <a:buChar char="•"/>
            </a:pPr>
            <a:r>
              <a:rPr lang="en-US" b="0" i="0" u="none" strike="noStrike" dirty="0">
                <a:solidFill>
                  <a:srgbClr val="2C2C2C"/>
                </a:solidFill>
                <a:effectLst/>
                <a:latin typeface="Arial" panose="020B0604020202020204" pitchFamily="34" charset="0"/>
              </a:rPr>
              <a:t>In case students register for more than 36 credits in total and create an overload for themselves, they have to select one of the two options listed below:</a:t>
            </a:r>
          </a:p>
          <a:p>
            <a:pPr marL="742950" lvl="1" indent="-285750" rtl="0" fontAlgn="base">
              <a:spcBef>
                <a:spcPts val="0"/>
              </a:spcBef>
              <a:spcAft>
                <a:spcPts val="0"/>
              </a:spcAft>
              <a:buFont typeface="Arial" panose="020B0604020202020204" pitchFamily="34" charset="0"/>
              <a:buChar char="•"/>
            </a:pPr>
            <a:r>
              <a:rPr lang="en-US" sz="2800" b="0" i="1" u="sng" strike="noStrike" dirty="0">
                <a:solidFill>
                  <a:srgbClr val="2C2C2C"/>
                </a:solidFill>
                <a:effectLst/>
                <a:latin typeface="Arial" panose="020B0604020202020204" pitchFamily="34" charset="0"/>
              </a:rPr>
              <a:t>Option 1:</a:t>
            </a:r>
            <a:r>
              <a:rPr lang="en-US" sz="2800" b="0" i="0" u="none" strike="noStrike" dirty="0">
                <a:solidFill>
                  <a:srgbClr val="2C2C2C"/>
                </a:solidFill>
                <a:effectLst/>
                <a:latin typeface="Arial" panose="020B0604020202020204" pitchFamily="34" charset="0"/>
              </a:rPr>
              <a:t> Sign an agreement with the AUCA Administrative Services Center and pay for the overload (anything that exceeds 36 credits);</a:t>
            </a:r>
          </a:p>
          <a:p>
            <a:pPr marL="742950" lvl="1" indent="-285750" rtl="0" fontAlgn="base">
              <a:spcBef>
                <a:spcPts val="0"/>
              </a:spcBef>
              <a:spcAft>
                <a:spcPts val="0"/>
              </a:spcAft>
              <a:buFont typeface="Arial" panose="020B0604020202020204" pitchFamily="34" charset="0"/>
              <a:buChar char="•"/>
            </a:pPr>
            <a:r>
              <a:rPr lang="en-US" sz="2800" b="0" i="1" u="sng" dirty="0">
                <a:solidFill>
                  <a:srgbClr val="2C2C2C"/>
                </a:solidFill>
                <a:effectLst/>
                <a:latin typeface="Arial" panose="020B0604020202020204" pitchFamily="34" charset="0"/>
              </a:rPr>
              <a:t>Option 2:</a:t>
            </a:r>
            <a:r>
              <a:rPr lang="en-US" sz="2800" b="0" i="0" u="none" strike="noStrike" dirty="0">
                <a:solidFill>
                  <a:srgbClr val="2C2C2C"/>
                </a:solidFill>
                <a:effectLst/>
                <a:latin typeface="Arial" panose="020B0604020202020204" pitchFamily="34" charset="0"/>
              </a:rPr>
              <a:t> In case students choose not to pay, they are to withdraw from an OSUN online course because it cannot be added to a students’ transcripts due to the overload. </a:t>
            </a:r>
            <a:endParaRPr lang="en-US" sz="2800" b="0" i="0" dirty="0">
              <a:solidFill>
                <a:srgbClr val="2C2C2C"/>
              </a:solidFill>
              <a:effectLst/>
              <a:latin typeface="Open Sans" panose="020B0606030504020204" pitchFamily="34" charset="0"/>
            </a:endParaRPr>
          </a:p>
        </p:txBody>
      </p:sp>
    </p:spTree>
    <p:extLst>
      <p:ext uri="{BB962C8B-B14F-4D97-AF65-F5344CB8AC3E}">
        <p14:creationId xmlns:p14="http://schemas.microsoft.com/office/powerpoint/2010/main" val="550350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D6764-17B0-4F40-ACC4-D2B3249E0625}"/>
              </a:ext>
            </a:extLst>
          </p:cNvPr>
          <p:cNvSpPr>
            <a:spLocks noGrp="1"/>
          </p:cNvSpPr>
          <p:nvPr>
            <p:ph type="title"/>
          </p:nvPr>
        </p:nvSpPr>
        <p:spPr/>
        <p:txBody>
          <a:bodyPr/>
          <a:lstStyle/>
          <a:p>
            <a:r>
              <a:rPr lang="en-US" b="1" dirty="0"/>
              <a:t>OSUN online courses</a:t>
            </a:r>
          </a:p>
        </p:txBody>
      </p:sp>
      <p:sp>
        <p:nvSpPr>
          <p:cNvPr id="3" name="Content Placeholder 2">
            <a:extLst>
              <a:ext uri="{FF2B5EF4-FFF2-40B4-BE49-F238E27FC236}">
                <a16:creationId xmlns:a16="http://schemas.microsoft.com/office/drawing/2014/main" id="{7DCCA5BC-4381-4039-A6C3-D09868586011}"/>
              </a:ext>
            </a:extLst>
          </p:cNvPr>
          <p:cNvSpPr>
            <a:spLocks noGrp="1"/>
          </p:cNvSpPr>
          <p:nvPr>
            <p:ph idx="1"/>
          </p:nvPr>
        </p:nvSpPr>
        <p:spPr/>
        <p:txBody>
          <a:bodyPr>
            <a:normAutofit lnSpcReduction="10000"/>
          </a:bodyPr>
          <a:lstStyle/>
          <a:p>
            <a:pPr marL="0" indent="0">
              <a:buNone/>
            </a:pPr>
            <a:r>
              <a:rPr lang="en-US" i="1" dirty="0"/>
              <a:t>Checklist for Advisors:</a:t>
            </a:r>
          </a:p>
          <a:p>
            <a:pPr marL="0" indent="0">
              <a:buNone/>
            </a:pPr>
            <a:endParaRPr lang="en-US" dirty="0"/>
          </a:p>
          <a:p>
            <a:r>
              <a:rPr lang="en-US" dirty="0"/>
              <a:t>Course start and end dates;</a:t>
            </a:r>
          </a:p>
          <a:p>
            <a:r>
              <a:rPr lang="en-US" dirty="0"/>
              <a:t>Whether an OSUN online course (OOC) covers an AUCA graduation requirement (AUCA equivalent of the OOC);</a:t>
            </a:r>
          </a:p>
          <a:p>
            <a:r>
              <a:rPr lang="en-US" dirty="0"/>
              <a:t>Number of credits (4 US credits = </a:t>
            </a:r>
            <a:r>
              <a:rPr lang="en-US" dirty="0">
                <a:solidFill>
                  <a:srgbClr val="FF0000"/>
                </a:solidFill>
              </a:rPr>
              <a:t>6</a:t>
            </a:r>
            <a:r>
              <a:rPr lang="en-US" dirty="0"/>
              <a:t> ECTS credits at AUCA, </a:t>
            </a:r>
            <a:r>
              <a:rPr lang="en-US" b="1" i="1" u="sng" dirty="0"/>
              <a:t>not 8</a:t>
            </a:r>
            <a:r>
              <a:rPr lang="en-US" dirty="0"/>
              <a:t>);</a:t>
            </a:r>
          </a:p>
          <a:p>
            <a:r>
              <a:rPr lang="en-US" dirty="0"/>
              <a:t>A student is registered for no more than </a:t>
            </a:r>
            <a:r>
              <a:rPr lang="en-US" b="1" dirty="0">
                <a:solidFill>
                  <a:srgbClr val="FF0000"/>
                </a:solidFill>
              </a:rPr>
              <a:t>36 credits </a:t>
            </a:r>
            <a:r>
              <a:rPr lang="en-US" i="1" dirty="0"/>
              <a:t>in total</a:t>
            </a:r>
            <a:r>
              <a:rPr lang="en-US" dirty="0"/>
              <a:t>:</a:t>
            </a:r>
          </a:p>
          <a:p>
            <a:pPr lvl="1"/>
            <a:r>
              <a:rPr lang="en-US" dirty="0"/>
              <a:t>For Study Abroad students, OOC have to be transferred following the Transferring into AUCA rules and by submitting the Transfer form to the Registrar.</a:t>
            </a:r>
          </a:p>
          <a:p>
            <a:endParaRPr lang="en-US" dirty="0"/>
          </a:p>
          <a:p>
            <a:endParaRPr lang="en-US" dirty="0"/>
          </a:p>
          <a:p>
            <a:endParaRPr lang="en-US" dirty="0"/>
          </a:p>
        </p:txBody>
      </p:sp>
    </p:spTree>
    <p:extLst>
      <p:ext uri="{BB962C8B-B14F-4D97-AF65-F5344CB8AC3E}">
        <p14:creationId xmlns:p14="http://schemas.microsoft.com/office/powerpoint/2010/main" val="517134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D6764-17B0-4F40-ACC4-D2B3249E0625}"/>
              </a:ext>
            </a:extLst>
          </p:cNvPr>
          <p:cNvSpPr>
            <a:spLocks noGrp="1"/>
          </p:cNvSpPr>
          <p:nvPr>
            <p:ph type="title"/>
          </p:nvPr>
        </p:nvSpPr>
        <p:spPr/>
        <p:txBody>
          <a:bodyPr/>
          <a:lstStyle/>
          <a:p>
            <a:r>
              <a:rPr lang="en-US" b="1" dirty="0"/>
              <a:t>OSUN online courses</a:t>
            </a:r>
          </a:p>
        </p:txBody>
      </p:sp>
      <p:sp>
        <p:nvSpPr>
          <p:cNvPr id="3" name="Content Placeholder 2">
            <a:extLst>
              <a:ext uri="{FF2B5EF4-FFF2-40B4-BE49-F238E27FC236}">
                <a16:creationId xmlns:a16="http://schemas.microsoft.com/office/drawing/2014/main" id="{7DCCA5BC-4381-4039-A6C3-D09868586011}"/>
              </a:ext>
            </a:extLst>
          </p:cNvPr>
          <p:cNvSpPr>
            <a:spLocks noGrp="1"/>
          </p:cNvSpPr>
          <p:nvPr>
            <p:ph idx="1"/>
          </p:nvPr>
        </p:nvSpPr>
        <p:spPr/>
        <p:txBody>
          <a:bodyPr>
            <a:normAutofit/>
          </a:bodyPr>
          <a:lstStyle/>
          <a:p>
            <a:pPr marL="0" indent="0">
              <a:buNone/>
            </a:pPr>
            <a:r>
              <a:rPr lang="en-US" i="1" dirty="0"/>
              <a:t>Process:</a:t>
            </a:r>
          </a:p>
          <a:p>
            <a:pPr marL="0" indent="0">
              <a:buNone/>
            </a:pPr>
            <a:endParaRPr lang="en-US" dirty="0"/>
          </a:p>
          <a:p>
            <a:r>
              <a:rPr lang="en-US" dirty="0"/>
              <a:t>Check eligibility;</a:t>
            </a:r>
          </a:p>
          <a:p>
            <a:r>
              <a:rPr lang="en-US" dirty="0"/>
              <a:t>Advisor approval;</a:t>
            </a:r>
          </a:p>
          <a:p>
            <a:r>
              <a:rPr lang="en-US" dirty="0"/>
              <a:t>Students should wait to be accepted by OSUN (email notification);</a:t>
            </a:r>
          </a:p>
          <a:p>
            <a:r>
              <a:rPr lang="en-US" dirty="0"/>
              <a:t>Students should wait for the course to appear on the AUCA transcript (after the end of the add-drop period).</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713570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D6764-17B0-4F40-ACC4-D2B3249E0625}"/>
              </a:ext>
            </a:extLst>
          </p:cNvPr>
          <p:cNvSpPr>
            <a:spLocks noGrp="1"/>
          </p:cNvSpPr>
          <p:nvPr>
            <p:ph type="title"/>
          </p:nvPr>
        </p:nvSpPr>
        <p:spPr>
          <a:xfrm>
            <a:off x="838200" y="905056"/>
            <a:ext cx="10515600" cy="1325563"/>
          </a:xfrm>
        </p:spPr>
        <p:txBody>
          <a:bodyPr/>
          <a:lstStyle/>
          <a:p>
            <a:r>
              <a:rPr lang="en-US" b="1" dirty="0"/>
              <a:t>Questions?</a:t>
            </a:r>
          </a:p>
        </p:txBody>
      </p:sp>
      <p:sp>
        <p:nvSpPr>
          <p:cNvPr id="3" name="Content Placeholder 2">
            <a:extLst>
              <a:ext uri="{FF2B5EF4-FFF2-40B4-BE49-F238E27FC236}">
                <a16:creationId xmlns:a16="http://schemas.microsoft.com/office/drawing/2014/main" id="{7DCCA5BC-4381-4039-A6C3-D09868586011}"/>
              </a:ext>
            </a:extLst>
          </p:cNvPr>
          <p:cNvSpPr>
            <a:spLocks noGrp="1"/>
          </p:cNvSpPr>
          <p:nvPr>
            <p:ph idx="1"/>
          </p:nvPr>
        </p:nvSpPr>
        <p:spPr>
          <a:xfrm>
            <a:off x="838200" y="2365556"/>
            <a:ext cx="10515600" cy="4351338"/>
          </a:xfrm>
        </p:spPr>
        <p:txBody>
          <a:bodyPr>
            <a:normAutofit/>
          </a:bodyPr>
          <a:lstStyle/>
          <a:p>
            <a:pPr marL="0" indent="0">
              <a:buNone/>
            </a:pPr>
            <a:r>
              <a:rPr lang="en-US" dirty="0"/>
              <a:t>Please contact Victoria Shchekaturova at </a:t>
            </a:r>
            <a:r>
              <a:rPr lang="en-US" dirty="0">
                <a:hlinkClick r:id="rId2"/>
              </a:rPr>
              <a:t>osuncourses@auca.kg</a:t>
            </a:r>
            <a:endParaRPr lang="en-US" dirty="0"/>
          </a:p>
          <a:p>
            <a:endParaRPr lang="en-US" dirty="0"/>
          </a:p>
          <a:p>
            <a:endParaRPr lang="en-US" dirty="0"/>
          </a:p>
        </p:txBody>
      </p:sp>
    </p:spTree>
    <p:extLst>
      <p:ext uri="{BB962C8B-B14F-4D97-AF65-F5344CB8AC3E}">
        <p14:creationId xmlns:p14="http://schemas.microsoft.com/office/powerpoint/2010/main" val="2629278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94D684-B37F-48A5-AC6C-CA8FC55F3DE3}"/>
              </a:ext>
            </a:extLst>
          </p:cNvPr>
          <p:cNvSpPr>
            <a:spLocks noGrp="1"/>
          </p:cNvSpPr>
          <p:nvPr>
            <p:ph idx="1"/>
          </p:nvPr>
        </p:nvSpPr>
        <p:spPr>
          <a:xfrm>
            <a:off x="838200" y="2623907"/>
            <a:ext cx="10515600" cy="1610186"/>
          </a:xfrm>
        </p:spPr>
        <p:txBody>
          <a:bodyPr>
            <a:normAutofit/>
          </a:bodyPr>
          <a:lstStyle/>
          <a:p>
            <a:pPr marL="0" indent="0">
              <a:buNone/>
            </a:pPr>
            <a:r>
              <a:rPr lang="en-US" sz="3600" u="sng" dirty="0">
                <a:solidFill>
                  <a:schemeClr val="accent1">
                    <a:lumMod val="75000"/>
                  </a:schemeClr>
                </a:solidFill>
              </a:rPr>
              <a:t>https://auca.kg/en/acad_partner_osun_courses/</a:t>
            </a:r>
          </a:p>
        </p:txBody>
      </p:sp>
      <p:sp>
        <p:nvSpPr>
          <p:cNvPr id="5" name="Content Placeholder 3">
            <a:extLst>
              <a:ext uri="{FF2B5EF4-FFF2-40B4-BE49-F238E27FC236}">
                <a16:creationId xmlns:a16="http://schemas.microsoft.com/office/drawing/2014/main" id="{DDD9A24C-8565-45E0-92EC-DB9FECD297F0}"/>
              </a:ext>
            </a:extLst>
          </p:cNvPr>
          <p:cNvSpPr txBox="1">
            <a:spLocks/>
          </p:cNvSpPr>
          <p:nvPr/>
        </p:nvSpPr>
        <p:spPr>
          <a:xfrm>
            <a:off x="653642" y="793779"/>
            <a:ext cx="10515600" cy="74979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000" dirty="0"/>
              <a:t>Course equivalents and general information on OSUN online courses:</a:t>
            </a:r>
            <a:endParaRPr lang="ru-KG" sz="4000" dirty="0"/>
          </a:p>
        </p:txBody>
      </p:sp>
      <p:sp>
        <p:nvSpPr>
          <p:cNvPr id="6" name="Content Placeholder 3">
            <a:extLst>
              <a:ext uri="{FF2B5EF4-FFF2-40B4-BE49-F238E27FC236}">
                <a16:creationId xmlns:a16="http://schemas.microsoft.com/office/drawing/2014/main" id="{DCA556BE-20DC-4C2F-A044-C37A55F04CDA}"/>
              </a:ext>
            </a:extLst>
          </p:cNvPr>
          <p:cNvSpPr txBox="1">
            <a:spLocks/>
          </p:cNvSpPr>
          <p:nvPr/>
        </p:nvSpPr>
        <p:spPr>
          <a:xfrm>
            <a:off x="838200" y="3859195"/>
            <a:ext cx="10515600" cy="74979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000" dirty="0"/>
              <a:t>Registration periods are announced each semester by OSUN course coordinator </a:t>
            </a:r>
            <a:r>
              <a:rPr lang="en-US" sz="4000" b="1" dirty="0">
                <a:solidFill>
                  <a:srgbClr val="FF0000"/>
                </a:solidFill>
              </a:rPr>
              <a:t>via email</a:t>
            </a:r>
            <a:endParaRPr lang="ru-KG" sz="4000" b="1" dirty="0">
              <a:solidFill>
                <a:srgbClr val="FF0000"/>
              </a:solidFill>
            </a:endParaRPr>
          </a:p>
        </p:txBody>
      </p:sp>
    </p:spTree>
    <p:extLst>
      <p:ext uri="{BB962C8B-B14F-4D97-AF65-F5344CB8AC3E}">
        <p14:creationId xmlns:p14="http://schemas.microsoft.com/office/powerpoint/2010/main" val="253729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067DF-2E3B-43A3-B819-B7A026E7F754}"/>
              </a:ext>
            </a:extLst>
          </p:cNvPr>
          <p:cNvSpPr>
            <a:spLocks noGrp="1"/>
          </p:cNvSpPr>
          <p:nvPr>
            <p:ph type="title"/>
          </p:nvPr>
        </p:nvSpPr>
        <p:spPr/>
        <p:txBody>
          <a:bodyPr/>
          <a:lstStyle/>
          <a:p>
            <a:r>
              <a:rPr lang="en-US" b="1" dirty="0"/>
              <a:t>OSUN online courses</a:t>
            </a:r>
          </a:p>
        </p:txBody>
      </p:sp>
      <p:sp>
        <p:nvSpPr>
          <p:cNvPr id="3" name="Content Placeholder 2">
            <a:extLst>
              <a:ext uri="{FF2B5EF4-FFF2-40B4-BE49-F238E27FC236}">
                <a16:creationId xmlns:a16="http://schemas.microsoft.com/office/drawing/2014/main" id="{6894D684-B37F-48A5-AC6C-CA8FC55F3DE3}"/>
              </a:ext>
            </a:extLst>
          </p:cNvPr>
          <p:cNvSpPr>
            <a:spLocks noGrp="1"/>
          </p:cNvSpPr>
          <p:nvPr>
            <p:ph idx="1"/>
          </p:nvPr>
        </p:nvSpPr>
        <p:spPr/>
        <p:txBody>
          <a:bodyPr/>
          <a:lstStyle/>
          <a:p>
            <a:pPr marL="0" indent="0">
              <a:buNone/>
            </a:pPr>
            <a:r>
              <a:rPr lang="en-US" i="1" dirty="0"/>
              <a:t>Eligibility:</a:t>
            </a:r>
          </a:p>
          <a:p>
            <a:pPr marL="0" indent="0">
              <a:buNone/>
            </a:pPr>
            <a:endParaRPr lang="en-US" dirty="0"/>
          </a:p>
          <a:p>
            <a:pPr rtl="0" fontAlgn="base">
              <a:spcBef>
                <a:spcPts val="0"/>
              </a:spcBef>
              <a:spcAft>
                <a:spcPts val="0"/>
              </a:spcAft>
              <a:buFont typeface="Arial" panose="020B0604020202020204" pitchFamily="34" charset="0"/>
              <a:buChar char="•"/>
            </a:pPr>
            <a:r>
              <a:rPr lang="en-US" b="0" i="0" u="none" strike="noStrike" dirty="0">
                <a:solidFill>
                  <a:srgbClr val="2C2C2C"/>
                </a:solidFill>
                <a:effectLst/>
                <a:latin typeface="Arial" panose="020B0604020202020204" pitchFamily="34" charset="0"/>
              </a:rPr>
              <a:t>Full-time sophomores, juniors, and seniors who earned a </a:t>
            </a:r>
            <a:r>
              <a:rPr lang="en-US" b="1" i="0" u="none" strike="noStrike" dirty="0">
                <a:solidFill>
                  <a:srgbClr val="2C2C2C"/>
                </a:solidFill>
                <a:effectLst/>
                <a:latin typeface="Arial" panose="020B0604020202020204" pitchFamily="34" charset="0"/>
              </a:rPr>
              <a:t>“C+” grade or highe</a:t>
            </a:r>
            <a:r>
              <a:rPr lang="en-US" b="0" i="0" u="none" strike="noStrike" dirty="0">
                <a:solidFill>
                  <a:srgbClr val="2C2C2C"/>
                </a:solidFill>
                <a:effectLst/>
                <a:latin typeface="Arial" panose="020B0604020202020204" pitchFamily="34" charset="0"/>
              </a:rPr>
              <a:t>r for </a:t>
            </a:r>
            <a:r>
              <a:rPr lang="en-US" b="0" i="1" u="none" strike="noStrike" dirty="0">
                <a:solidFill>
                  <a:srgbClr val="2C2C2C"/>
                </a:solidFill>
                <a:effectLst/>
                <a:latin typeface="Arial" panose="020B0604020202020204" pitchFamily="34" charset="0"/>
              </a:rPr>
              <a:t>both </a:t>
            </a:r>
            <a:r>
              <a:rPr lang="en-US" b="0" i="0" u="none" strike="noStrike" dirty="0">
                <a:solidFill>
                  <a:srgbClr val="2C2C2C"/>
                </a:solidFill>
                <a:effectLst/>
                <a:latin typeface="Arial" panose="020B0604020202020204" pitchFamily="34" charset="0"/>
              </a:rPr>
              <a:t>FYS I </a:t>
            </a:r>
            <a:r>
              <a:rPr lang="en-US" b="0" i="1" u="sng" strike="noStrike" dirty="0">
                <a:solidFill>
                  <a:srgbClr val="2C2C2C"/>
                </a:solidFill>
                <a:effectLst/>
                <a:latin typeface="Arial" panose="020B0604020202020204" pitchFamily="34" charset="0"/>
              </a:rPr>
              <a:t>and</a:t>
            </a:r>
            <a:r>
              <a:rPr lang="en-US" b="0" i="0" u="none" strike="noStrike" dirty="0">
                <a:solidFill>
                  <a:srgbClr val="2C2C2C"/>
                </a:solidFill>
                <a:effectLst/>
                <a:latin typeface="Arial" panose="020B0604020202020204" pitchFamily="34" charset="0"/>
              </a:rPr>
              <a:t> II;</a:t>
            </a:r>
            <a:endParaRPr lang="ru-RU" b="0" i="0" u="none" strike="noStrike" dirty="0">
              <a:solidFill>
                <a:srgbClr val="2C2C2C"/>
              </a:solidFill>
              <a:effectLst/>
              <a:latin typeface="Arial" panose="020B0604020202020204" pitchFamily="34" charset="0"/>
            </a:endParaRPr>
          </a:p>
          <a:p>
            <a:pPr rtl="0" fontAlgn="base">
              <a:spcBef>
                <a:spcPts val="0"/>
              </a:spcBef>
              <a:spcAft>
                <a:spcPts val="0"/>
              </a:spcAft>
              <a:buFont typeface="Arial" panose="020B0604020202020204" pitchFamily="34" charset="0"/>
              <a:buChar char="•"/>
            </a:pPr>
            <a:endParaRPr lang="en-US" b="0" i="0" u="none" strike="noStrike" dirty="0">
              <a:solidFill>
                <a:srgbClr val="2C2C2C"/>
              </a:solidFill>
              <a:effectLst/>
              <a:latin typeface="Arial" panose="020B0604020202020204" pitchFamily="34" charset="0"/>
            </a:endParaRPr>
          </a:p>
          <a:p>
            <a:pPr rtl="0" fontAlgn="base">
              <a:spcBef>
                <a:spcPts val="0"/>
              </a:spcBef>
              <a:spcAft>
                <a:spcPts val="0"/>
              </a:spcAft>
              <a:buFont typeface="Arial" panose="020B0604020202020204" pitchFamily="34" charset="0"/>
              <a:buChar char="•"/>
            </a:pPr>
            <a:r>
              <a:rPr lang="en-US" b="0" i="0" u="none" strike="noStrike" dirty="0">
                <a:solidFill>
                  <a:srgbClr val="2C2C2C"/>
                </a:solidFill>
                <a:effectLst/>
                <a:latin typeface="Arial" panose="020B0604020202020204" pitchFamily="34" charset="0"/>
              </a:rPr>
              <a:t>Cumulative GPA: 3.0 (minimum);</a:t>
            </a:r>
            <a:endParaRPr lang="ru-RU" b="0" i="0" u="none" strike="noStrike" dirty="0">
              <a:solidFill>
                <a:srgbClr val="2C2C2C"/>
              </a:solidFill>
              <a:effectLst/>
              <a:latin typeface="Arial" panose="020B0604020202020204" pitchFamily="34" charset="0"/>
            </a:endParaRPr>
          </a:p>
          <a:p>
            <a:pPr rtl="0" fontAlgn="base">
              <a:spcBef>
                <a:spcPts val="0"/>
              </a:spcBef>
              <a:spcAft>
                <a:spcPts val="0"/>
              </a:spcAft>
              <a:buFont typeface="Arial" panose="020B0604020202020204" pitchFamily="34" charset="0"/>
              <a:buChar char="•"/>
            </a:pPr>
            <a:endParaRPr lang="en-US" b="0" i="0" u="none" strike="noStrike" dirty="0">
              <a:solidFill>
                <a:srgbClr val="2C2C2C"/>
              </a:solidFill>
              <a:effectLst/>
              <a:latin typeface="Arial" panose="020B0604020202020204" pitchFamily="34" charset="0"/>
            </a:endParaRPr>
          </a:p>
          <a:p>
            <a:pPr rtl="0" fontAlgn="base">
              <a:spcBef>
                <a:spcPts val="0"/>
              </a:spcBef>
              <a:spcAft>
                <a:spcPts val="0"/>
              </a:spcAft>
              <a:buFont typeface="Arial" panose="020B0604020202020204" pitchFamily="34" charset="0"/>
              <a:buChar char="•"/>
            </a:pPr>
            <a:r>
              <a:rPr lang="en-US" b="0" i="0" u="none" strike="noStrike" dirty="0">
                <a:solidFill>
                  <a:srgbClr val="2C2C2C"/>
                </a:solidFill>
                <a:effectLst/>
                <a:latin typeface="Arial" panose="020B0604020202020204" pitchFamily="34" charset="0"/>
              </a:rPr>
              <a:t>Fulfilling prerequisite requirements, if any</a:t>
            </a:r>
            <a:r>
              <a:rPr lang="en-US" dirty="0">
                <a:solidFill>
                  <a:srgbClr val="2C2C2C"/>
                </a:solidFill>
                <a:latin typeface="Arial" panose="020B0604020202020204" pitchFamily="34" charset="0"/>
              </a:rPr>
              <a:t>.</a:t>
            </a:r>
            <a:r>
              <a:rPr lang="en-US" dirty="0"/>
              <a:t> </a:t>
            </a:r>
          </a:p>
          <a:p>
            <a:endParaRPr lang="en-US" dirty="0"/>
          </a:p>
        </p:txBody>
      </p:sp>
    </p:spTree>
    <p:extLst>
      <p:ext uri="{BB962C8B-B14F-4D97-AF65-F5344CB8AC3E}">
        <p14:creationId xmlns:p14="http://schemas.microsoft.com/office/powerpoint/2010/main" val="2622887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067DF-2E3B-43A3-B819-B7A026E7F754}"/>
              </a:ext>
            </a:extLst>
          </p:cNvPr>
          <p:cNvSpPr>
            <a:spLocks noGrp="1"/>
          </p:cNvSpPr>
          <p:nvPr>
            <p:ph type="title"/>
          </p:nvPr>
        </p:nvSpPr>
        <p:spPr/>
        <p:txBody>
          <a:bodyPr/>
          <a:lstStyle/>
          <a:p>
            <a:r>
              <a:rPr lang="en-US" b="1" dirty="0"/>
              <a:t>OSUN online courses</a:t>
            </a:r>
          </a:p>
        </p:txBody>
      </p:sp>
      <p:sp>
        <p:nvSpPr>
          <p:cNvPr id="3" name="Content Placeholder 2">
            <a:extLst>
              <a:ext uri="{FF2B5EF4-FFF2-40B4-BE49-F238E27FC236}">
                <a16:creationId xmlns:a16="http://schemas.microsoft.com/office/drawing/2014/main" id="{6894D684-B37F-48A5-AC6C-CA8FC55F3DE3}"/>
              </a:ext>
            </a:extLst>
          </p:cNvPr>
          <p:cNvSpPr>
            <a:spLocks noGrp="1"/>
          </p:cNvSpPr>
          <p:nvPr>
            <p:ph idx="1"/>
          </p:nvPr>
        </p:nvSpPr>
        <p:spPr/>
        <p:txBody>
          <a:bodyPr>
            <a:normAutofit/>
          </a:bodyPr>
          <a:lstStyle/>
          <a:p>
            <a:pPr marL="0" indent="0">
              <a:buNone/>
            </a:pPr>
            <a:r>
              <a:rPr lang="en-US" b="0" i="1" dirty="0">
                <a:solidFill>
                  <a:srgbClr val="2C2C2C"/>
                </a:solidFill>
                <a:effectLst/>
                <a:latin typeface="Open Sans" panose="020B0606030504020204" pitchFamily="34" charset="0"/>
              </a:rPr>
              <a:t>Rules:</a:t>
            </a:r>
          </a:p>
          <a:p>
            <a:pPr marL="0" indent="0">
              <a:buNone/>
            </a:pPr>
            <a:endParaRPr lang="en-US" b="0" i="0" dirty="0">
              <a:solidFill>
                <a:srgbClr val="2C2C2C"/>
              </a:solidFill>
              <a:effectLst/>
              <a:latin typeface="Open Sans" panose="020B0606030504020204" pitchFamily="34" charset="0"/>
            </a:endParaRPr>
          </a:p>
          <a:p>
            <a:r>
              <a:rPr lang="en-US" b="0" i="0" dirty="0">
                <a:solidFill>
                  <a:srgbClr val="2C2C2C"/>
                </a:solidFill>
                <a:effectLst/>
                <a:latin typeface="Open Sans" panose="020B0606030504020204" pitchFamily="34" charset="0"/>
              </a:rPr>
              <a:t>AUCA students must use </a:t>
            </a:r>
            <a:r>
              <a:rPr lang="en-US" b="1" i="1" u="sng" strike="noStrike" dirty="0">
                <a:solidFill>
                  <a:srgbClr val="1155CC"/>
                </a:solidFill>
                <a:effectLst/>
                <a:latin typeface="Arial" panose="020B0604020202020204" pitchFamily="34" charset="0"/>
                <a:hlinkClick r:id="rId2"/>
              </a:rPr>
              <a:t>https://study.auca.kg/</a:t>
            </a:r>
            <a:r>
              <a:rPr lang="en-US" b="1" i="1" strike="noStrike" dirty="0">
                <a:solidFill>
                  <a:srgbClr val="1155CC"/>
                </a:solidFill>
                <a:effectLst/>
                <a:latin typeface="Arial" panose="020B0604020202020204" pitchFamily="34" charset="0"/>
              </a:rPr>
              <a:t> </a:t>
            </a:r>
            <a:r>
              <a:rPr lang="en-US" b="0" i="0" dirty="0">
                <a:solidFill>
                  <a:srgbClr val="2C2C2C"/>
                </a:solidFill>
                <a:effectLst/>
                <a:latin typeface="Open Sans" panose="020B0606030504020204" pitchFamily="34" charset="0"/>
              </a:rPr>
              <a:t>to register for OSUN courses offered by AUC​A.​ </a:t>
            </a:r>
          </a:p>
          <a:p>
            <a:endParaRPr lang="en-US" b="0" i="0" dirty="0">
              <a:solidFill>
                <a:srgbClr val="2C2C2C"/>
              </a:solidFill>
              <a:effectLst/>
              <a:latin typeface="Open Sans" panose="020B0606030504020204" pitchFamily="34" charset="0"/>
            </a:endParaRPr>
          </a:p>
          <a:p>
            <a:r>
              <a:rPr lang="en-US" b="0" i="0" dirty="0">
                <a:solidFill>
                  <a:srgbClr val="2C2C2C"/>
                </a:solidFill>
                <a:effectLst/>
                <a:latin typeface="Open Sans" panose="020B0606030504020204" pitchFamily="34" charset="0"/>
              </a:rPr>
              <a:t>OSUN courses offered at AUCA are treated as regular AUCA courses. If 2, 3, 4th- year students register for OSUN courses offered by AUCA, their maximum semester load is still 33 credits (regular load).</a:t>
            </a:r>
            <a:endParaRPr lang="en-US" dirty="0"/>
          </a:p>
        </p:txBody>
      </p:sp>
    </p:spTree>
    <p:extLst>
      <p:ext uri="{BB962C8B-B14F-4D97-AF65-F5344CB8AC3E}">
        <p14:creationId xmlns:p14="http://schemas.microsoft.com/office/powerpoint/2010/main" val="562936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067DF-2E3B-43A3-B819-B7A026E7F754}"/>
              </a:ext>
            </a:extLst>
          </p:cNvPr>
          <p:cNvSpPr>
            <a:spLocks noGrp="1"/>
          </p:cNvSpPr>
          <p:nvPr>
            <p:ph type="title"/>
          </p:nvPr>
        </p:nvSpPr>
        <p:spPr/>
        <p:txBody>
          <a:bodyPr/>
          <a:lstStyle/>
          <a:p>
            <a:r>
              <a:rPr lang="en-US" b="1" dirty="0"/>
              <a:t>OSUN online courses</a:t>
            </a:r>
          </a:p>
        </p:txBody>
      </p:sp>
      <p:sp>
        <p:nvSpPr>
          <p:cNvPr id="3" name="Content Placeholder 2">
            <a:extLst>
              <a:ext uri="{FF2B5EF4-FFF2-40B4-BE49-F238E27FC236}">
                <a16:creationId xmlns:a16="http://schemas.microsoft.com/office/drawing/2014/main" id="{6894D684-B37F-48A5-AC6C-CA8FC55F3DE3}"/>
              </a:ext>
            </a:extLst>
          </p:cNvPr>
          <p:cNvSpPr>
            <a:spLocks noGrp="1"/>
          </p:cNvSpPr>
          <p:nvPr>
            <p:ph idx="1"/>
          </p:nvPr>
        </p:nvSpPr>
        <p:spPr/>
        <p:txBody>
          <a:bodyPr>
            <a:normAutofit lnSpcReduction="10000"/>
          </a:bodyPr>
          <a:lstStyle/>
          <a:p>
            <a:pPr marL="0" indent="0">
              <a:buNone/>
            </a:pPr>
            <a:r>
              <a:rPr lang="en-US" i="1" dirty="0"/>
              <a:t>Rules:</a:t>
            </a:r>
          </a:p>
          <a:p>
            <a:pPr marL="0" indent="0">
              <a:buNone/>
            </a:pPr>
            <a:endParaRPr lang="en-US" dirty="0"/>
          </a:p>
          <a:p>
            <a:r>
              <a:rPr lang="en-US" b="0" i="0" dirty="0">
                <a:solidFill>
                  <a:srgbClr val="2C2C2C"/>
                </a:solidFill>
                <a:effectLst/>
                <a:latin typeface="Open Sans" panose="020B0606030504020204" pitchFamily="34" charset="0"/>
              </a:rPr>
              <a:t>AUCA students interested in OOC offered outside of AUCA, must register using OSUN portal. </a:t>
            </a:r>
          </a:p>
          <a:p>
            <a:endParaRPr lang="en-US" dirty="0">
              <a:solidFill>
                <a:srgbClr val="2C2C2C"/>
              </a:solidFill>
              <a:latin typeface="Open Sans" panose="020B0606030504020204" pitchFamily="34" charset="0"/>
            </a:endParaRPr>
          </a:p>
          <a:p>
            <a:r>
              <a:rPr lang="en-US" b="0" i="0" dirty="0">
                <a:solidFill>
                  <a:srgbClr val="2C2C2C"/>
                </a:solidFill>
                <a:effectLst/>
                <a:latin typeface="Open Sans" panose="020B0606030504020204" pitchFamily="34" charset="0"/>
              </a:rPr>
              <a:t>Students taking OSUN courses outside of AUCA, will be allowed to take up to 36 credits in total. This means that if students would like to take an OSUN course, they need to leave free credits so that their total credits of AUCA and OSUN courses do not exceed </a:t>
            </a:r>
            <a:r>
              <a:rPr lang="en-US" b="1" i="0" dirty="0">
                <a:solidFill>
                  <a:srgbClr val="FF0000"/>
                </a:solidFill>
                <a:effectLst/>
                <a:latin typeface="Open Sans" panose="020B0606030504020204" pitchFamily="34" charset="0"/>
              </a:rPr>
              <a:t>36</a:t>
            </a:r>
            <a:r>
              <a:rPr lang="en-US" b="0" i="0" dirty="0">
                <a:solidFill>
                  <a:srgbClr val="FF0000"/>
                </a:solidFill>
                <a:effectLst/>
                <a:latin typeface="Open Sans" panose="020B0606030504020204" pitchFamily="34" charset="0"/>
              </a:rPr>
              <a:t> </a:t>
            </a:r>
            <a:r>
              <a:rPr lang="en-US" b="0" i="0" dirty="0">
                <a:solidFill>
                  <a:srgbClr val="2C2C2C"/>
                </a:solidFill>
                <a:effectLst/>
                <a:latin typeface="Open Sans" panose="020B0606030504020204" pitchFamily="34" charset="0"/>
              </a:rPr>
              <a:t>credits. </a:t>
            </a:r>
          </a:p>
          <a:p>
            <a:endParaRPr lang="en-US" b="0" i="0" dirty="0">
              <a:solidFill>
                <a:srgbClr val="2C2C2C"/>
              </a:solidFill>
              <a:effectLst/>
              <a:latin typeface="Open Sans" panose="020B0606030504020204" pitchFamily="34" charset="0"/>
            </a:endParaRPr>
          </a:p>
          <a:p>
            <a:endParaRPr lang="en-US" b="0" i="0" dirty="0">
              <a:solidFill>
                <a:srgbClr val="2C2C2C"/>
              </a:solidFill>
              <a:effectLst/>
              <a:latin typeface="Open Sans" panose="020B0606030504020204" pitchFamily="34" charset="0"/>
            </a:endParaRPr>
          </a:p>
        </p:txBody>
      </p:sp>
    </p:spTree>
    <p:extLst>
      <p:ext uri="{BB962C8B-B14F-4D97-AF65-F5344CB8AC3E}">
        <p14:creationId xmlns:p14="http://schemas.microsoft.com/office/powerpoint/2010/main" val="148958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067DF-2E3B-43A3-B819-B7A026E7F754}"/>
              </a:ext>
            </a:extLst>
          </p:cNvPr>
          <p:cNvSpPr>
            <a:spLocks noGrp="1"/>
          </p:cNvSpPr>
          <p:nvPr>
            <p:ph type="title"/>
          </p:nvPr>
        </p:nvSpPr>
        <p:spPr/>
        <p:txBody>
          <a:bodyPr/>
          <a:lstStyle/>
          <a:p>
            <a:r>
              <a:rPr lang="en-US" b="1" dirty="0"/>
              <a:t>OSUN online courses</a:t>
            </a:r>
          </a:p>
        </p:txBody>
      </p:sp>
      <p:sp>
        <p:nvSpPr>
          <p:cNvPr id="3" name="Content Placeholder 2">
            <a:extLst>
              <a:ext uri="{FF2B5EF4-FFF2-40B4-BE49-F238E27FC236}">
                <a16:creationId xmlns:a16="http://schemas.microsoft.com/office/drawing/2014/main" id="{6894D684-B37F-48A5-AC6C-CA8FC55F3DE3}"/>
              </a:ext>
            </a:extLst>
          </p:cNvPr>
          <p:cNvSpPr>
            <a:spLocks noGrp="1"/>
          </p:cNvSpPr>
          <p:nvPr>
            <p:ph idx="1"/>
          </p:nvPr>
        </p:nvSpPr>
        <p:spPr/>
        <p:txBody>
          <a:bodyPr>
            <a:normAutofit/>
          </a:bodyPr>
          <a:lstStyle/>
          <a:p>
            <a:pPr marL="0" indent="0">
              <a:buNone/>
            </a:pPr>
            <a:r>
              <a:rPr lang="en-US" i="1" dirty="0"/>
              <a:t>Rules:</a:t>
            </a:r>
          </a:p>
          <a:p>
            <a:pPr marL="0" indent="0">
              <a:buNone/>
            </a:pPr>
            <a:endParaRPr lang="en-US" dirty="0"/>
          </a:p>
          <a:p>
            <a:pPr rtl="0" fontAlgn="base">
              <a:spcBef>
                <a:spcPts val="0"/>
              </a:spcBef>
              <a:spcAft>
                <a:spcPts val="0"/>
              </a:spcAft>
              <a:buFont typeface="Arial" panose="020B0604020202020204" pitchFamily="34" charset="0"/>
              <a:buChar char="•"/>
            </a:pPr>
            <a:r>
              <a:rPr lang="en-US" dirty="0">
                <a:solidFill>
                  <a:srgbClr val="2C2C2C"/>
                </a:solidFill>
                <a:latin typeface="Open Sans" panose="020B0606030504020204" pitchFamily="34" charset="0"/>
              </a:rPr>
              <a:t>It is each student's responsibility to receive approval of their advisor to take an OSUN online course of their interest and ensure it covers the necessary graduation requirement for them.  </a:t>
            </a:r>
          </a:p>
          <a:p>
            <a:pPr rtl="0" fontAlgn="base">
              <a:spcBef>
                <a:spcPts val="0"/>
              </a:spcBef>
              <a:spcAft>
                <a:spcPts val="0"/>
              </a:spcAft>
              <a:buFont typeface="Arial" panose="020B0604020202020204" pitchFamily="34" charset="0"/>
              <a:buChar char="•"/>
            </a:pPr>
            <a:endParaRPr lang="en-US" dirty="0">
              <a:solidFill>
                <a:srgbClr val="2C2C2C"/>
              </a:solidFill>
              <a:latin typeface="Open Sans" panose="020B0606030504020204" pitchFamily="34" charset="0"/>
            </a:endParaRPr>
          </a:p>
          <a:p>
            <a:pPr rtl="0" fontAlgn="base">
              <a:spcBef>
                <a:spcPts val="0"/>
              </a:spcBef>
              <a:spcAft>
                <a:spcPts val="0"/>
              </a:spcAft>
              <a:buFont typeface="Arial" panose="020B0604020202020204" pitchFamily="34" charset="0"/>
              <a:buChar char="•"/>
            </a:pPr>
            <a:r>
              <a:rPr lang="en-US" dirty="0">
                <a:solidFill>
                  <a:srgbClr val="2C2C2C"/>
                </a:solidFill>
                <a:latin typeface="Open Sans" panose="020B0606030504020204" pitchFamily="34" charset="0"/>
              </a:rPr>
              <a:t>Submitting a course application on the OSUN portal implies that a student received advisor approval to take that course.</a:t>
            </a:r>
          </a:p>
          <a:p>
            <a:endParaRPr lang="en-US" b="0" i="0" dirty="0">
              <a:solidFill>
                <a:srgbClr val="2C2C2C"/>
              </a:solidFill>
              <a:effectLst/>
              <a:latin typeface="Open Sans" panose="020B0606030504020204" pitchFamily="34" charset="0"/>
            </a:endParaRPr>
          </a:p>
          <a:p>
            <a:endParaRPr lang="en-US" b="0" i="0" dirty="0">
              <a:solidFill>
                <a:srgbClr val="2C2C2C"/>
              </a:solidFill>
              <a:effectLst/>
              <a:latin typeface="Open Sans" panose="020B0606030504020204" pitchFamily="34" charset="0"/>
            </a:endParaRPr>
          </a:p>
          <a:p>
            <a:endParaRPr lang="en-US" b="0" i="0" dirty="0">
              <a:solidFill>
                <a:srgbClr val="2C2C2C"/>
              </a:solidFill>
              <a:effectLst/>
              <a:latin typeface="Open Sans" panose="020B0606030504020204" pitchFamily="34" charset="0"/>
            </a:endParaRPr>
          </a:p>
        </p:txBody>
      </p:sp>
    </p:spTree>
    <p:extLst>
      <p:ext uri="{BB962C8B-B14F-4D97-AF65-F5344CB8AC3E}">
        <p14:creationId xmlns:p14="http://schemas.microsoft.com/office/powerpoint/2010/main" val="2789928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067DF-2E3B-43A3-B819-B7A026E7F754}"/>
              </a:ext>
            </a:extLst>
          </p:cNvPr>
          <p:cNvSpPr>
            <a:spLocks noGrp="1"/>
          </p:cNvSpPr>
          <p:nvPr>
            <p:ph type="title"/>
          </p:nvPr>
        </p:nvSpPr>
        <p:spPr/>
        <p:txBody>
          <a:bodyPr/>
          <a:lstStyle/>
          <a:p>
            <a:r>
              <a:rPr lang="en-US" b="1" dirty="0"/>
              <a:t>OSUN online courses</a:t>
            </a:r>
          </a:p>
        </p:txBody>
      </p:sp>
      <p:sp>
        <p:nvSpPr>
          <p:cNvPr id="3" name="Content Placeholder 2">
            <a:extLst>
              <a:ext uri="{FF2B5EF4-FFF2-40B4-BE49-F238E27FC236}">
                <a16:creationId xmlns:a16="http://schemas.microsoft.com/office/drawing/2014/main" id="{6894D684-B37F-48A5-AC6C-CA8FC55F3DE3}"/>
              </a:ext>
            </a:extLst>
          </p:cNvPr>
          <p:cNvSpPr>
            <a:spLocks noGrp="1"/>
          </p:cNvSpPr>
          <p:nvPr>
            <p:ph idx="1"/>
          </p:nvPr>
        </p:nvSpPr>
        <p:spPr/>
        <p:txBody>
          <a:bodyPr>
            <a:normAutofit/>
          </a:bodyPr>
          <a:lstStyle/>
          <a:p>
            <a:pPr marL="0" indent="0">
              <a:buNone/>
            </a:pPr>
            <a:r>
              <a:rPr lang="en-US" i="1" dirty="0"/>
              <a:t>Rules:</a:t>
            </a:r>
          </a:p>
          <a:p>
            <a:pPr marL="0" indent="0">
              <a:buNone/>
            </a:pPr>
            <a:endParaRPr lang="en-US" dirty="0"/>
          </a:p>
          <a:p>
            <a:r>
              <a:rPr lang="en-US" b="0" i="0" dirty="0">
                <a:solidFill>
                  <a:srgbClr val="2C2C2C"/>
                </a:solidFill>
                <a:effectLst/>
                <a:latin typeface="Open Sans" panose="020B0606030504020204" pitchFamily="34" charset="0"/>
              </a:rPr>
              <a:t>All courses ar</a:t>
            </a:r>
            <a:r>
              <a:rPr lang="en-US" dirty="0">
                <a:solidFill>
                  <a:srgbClr val="2C2C2C"/>
                </a:solidFill>
                <a:latin typeface="Open Sans" panose="020B0606030504020204" pitchFamily="34" charset="0"/>
              </a:rPr>
              <a:t>e online;</a:t>
            </a:r>
          </a:p>
          <a:p>
            <a:r>
              <a:rPr lang="en-US" b="0" i="0" dirty="0">
                <a:solidFill>
                  <a:srgbClr val="2C2C2C"/>
                </a:solidFill>
                <a:effectLst/>
                <a:latin typeface="Open Sans" panose="020B0606030504020204" pitchFamily="34" charset="0"/>
              </a:rPr>
              <a:t>Students should check Bishkek time;</a:t>
            </a:r>
          </a:p>
          <a:p>
            <a:r>
              <a:rPr lang="en-US" b="0" i="0" dirty="0">
                <a:solidFill>
                  <a:srgbClr val="2C2C2C"/>
                </a:solidFill>
                <a:effectLst/>
                <a:latin typeface="Open Sans" panose="020B0606030504020204" pitchFamily="34" charset="0"/>
              </a:rPr>
              <a:t>Students can take up to </a:t>
            </a:r>
            <a:r>
              <a:rPr lang="en-US" b="1" i="0" dirty="0">
                <a:solidFill>
                  <a:srgbClr val="2C2C2C"/>
                </a:solidFill>
                <a:effectLst/>
                <a:latin typeface="Open Sans" panose="020B0606030504020204" pitchFamily="34" charset="0"/>
              </a:rPr>
              <a:t>6 credits</a:t>
            </a:r>
            <a:r>
              <a:rPr lang="en-US" b="0" i="0" dirty="0">
                <a:solidFill>
                  <a:srgbClr val="2C2C2C"/>
                </a:solidFill>
                <a:effectLst/>
                <a:latin typeface="Open Sans" panose="020B0606030504020204" pitchFamily="34" charset="0"/>
              </a:rPr>
              <a:t>;</a:t>
            </a:r>
          </a:p>
          <a:p>
            <a:r>
              <a:rPr lang="en-US" dirty="0">
                <a:solidFill>
                  <a:srgbClr val="2C2C2C"/>
                </a:solidFill>
                <a:latin typeface="Open Sans" panose="020B0606030504020204" pitchFamily="34" charset="0"/>
              </a:rPr>
              <a:t>In order to be eligible to receive an OSUN student mobility grant award, applicants must have participated in or be enrolled in at least one OSUN online Course.</a:t>
            </a:r>
          </a:p>
          <a:p>
            <a:endParaRPr lang="en-US" b="0" i="0" dirty="0">
              <a:solidFill>
                <a:srgbClr val="2C2C2C"/>
              </a:solidFill>
              <a:effectLst/>
              <a:latin typeface="Open Sans" panose="020B0606030504020204" pitchFamily="34" charset="0"/>
            </a:endParaRPr>
          </a:p>
          <a:p>
            <a:endParaRPr lang="en-US" b="0" i="0" dirty="0">
              <a:solidFill>
                <a:srgbClr val="2C2C2C"/>
              </a:solidFill>
              <a:effectLst/>
              <a:latin typeface="Open Sans" panose="020B0606030504020204" pitchFamily="34" charset="0"/>
            </a:endParaRPr>
          </a:p>
        </p:txBody>
      </p:sp>
    </p:spTree>
    <p:extLst>
      <p:ext uri="{BB962C8B-B14F-4D97-AF65-F5344CB8AC3E}">
        <p14:creationId xmlns:p14="http://schemas.microsoft.com/office/powerpoint/2010/main" val="2851490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067DF-2E3B-43A3-B819-B7A026E7F754}"/>
              </a:ext>
            </a:extLst>
          </p:cNvPr>
          <p:cNvSpPr>
            <a:spLocks noGrp="1"/>
          </p:cNvSpPr>
          <p:nvPr>
            <p:ph type="title"/>
          </p:nvPr>
        </p:nvSpPr>
        <p:spPr/>
        <p:txBody>
          <a:bodyPr/>
          <a:lstStyle/>
          <a:p>
            <a:r>
              <a:rPr lang="en-US" b="1" dirty="0"/>
              <a:t>OSUN online courses</a:t>
            </a:r>
          </a:p>
        </p:txBody>
      </p:sp>
      <p:sp>
        <p:nvSpPr>
          <p:cNvPr id="3" name="Content Placeholder 2">
            <a:extLst>
              <a:ext uri="{FF2B5EF4-FFF2-40B4-BE49-F238E27FC236}">
                <a16:creationId xmlns:a16="http://schemas.microsoft.com/office/drawing/2014/main" id="{6894D684-B37F-48A5-AC6C-CA8FC55F3DE3}"/>
              </a:ext>
            </a:extLst>
          </p:cNvPr>
          <p:cNvSpPr>
            <a:spLocks noGrp="1"/>
          </p:cNvSpPr>
          <p:nvPr>
            <p:ph idx="1"/>
          </p:nvPr>
        </p:nvSpPr>
        <p:spPr/>
        <p:txBody>
          <a:bodyPr>
            <a:normAutofit/>
          </a:bodyPr>
          <a:lstStyle/>
          <a:p>
            <a:pPr marL="0" indent="0">
              <a:buNone/>
            </a:pPr>
            <a:r>
              <a:rPr lang="en-US" i="1" dirty="0"/>
              <a:t>Rules:</a:t>
            </a:r>
          </a:p>
          <a:p>
            <a:pPr marL="0" indent="0">
              <a:buNone/>
            </a:pPr>
            <a:endParaRPr lang="en-US" dirty="0"/>
          </a:p>
          <a:p>
            <a:pPr rtl="0" fontAlgn="base">
              <a:spcBef>
                <a:spcPts val="0"/>
              </a:spcBef>
              <a:spcAft>
                <a:spcPts val="0"/>
              </a:spcAft>
              <a:buFont typeface="Arial" panose="020B0604020202020204" pitchFamily="34" charset="0"/>
              <a:buChar char="•"/>
            </a:pPr>
            <a:r>
              <a:rPr lang="en-US" b="0" i="0" u="none" strike="noStrike" dirty="0">
                <a:solidFill>
                  <a:srgbClr val="2C2C2C"/>
                </a:solidFill>
                <a:effectLst/>
                <a:latin typeface="Arial" panose="020B0604020202020204" pitchFamily="34" charset="0"/>
              </a:rPr>
              <a:t>Students receive grades for courses. The grade received for the OSUN online course </a:t>
            </a:r>
            <a:r>
              <a:rPr lang="en-US" b="1" i="0" u="none" strike="noStrike" dirty="0">
                <a:solidFill>
                  <a:srgbClr val="FF0000"/>
                </a:solidFill>
                <a:effectLst/>
                <a:latin typeface="Arial" panose="020B0604020202020204" pitchFamily="34" charset="0"/>
              </a:rPr>
              <a:t>will affect overall GPA. </a:t>
            </a:r>
          </a:p>
          <a:p>
            <a:pPr marL="0" indent="0" rtl="0" fontAlgn="base">
              <a:spcBef>
                <a:spcPts val="0"/>
              </a:spcBef>
              <a:spcAft>
                <a:spcPts val="0"/>
              </a:spcAft>
              <a:buNone/>
            </a:pPr>
            <a:endParaRPr lang="en-US" b="1" i="0" u="none" strike="noStrike" dirty="0">
              <a:solidFill>
                <a:srgbClr val="FF0000"/>
              </a:solidFill>
              <a:effectLst/>
              <a:latin typeface="Arial" panose="020B0604020202020204" pitchFamily="34" charset="0"/>
            </a:endParaRPr>
          </a:p>
          <a:p>
            <a:pPr rtl="0" fontAlgn="base">
              <a:spcBef>
                <a:spcPts val="0"/>
              </a:spcBef>
              <a:spcAft>
                <a:spcPts val="0"/>
              </a:spcAft>
              <a:buFont typeface="Arial" panose="020B0604020202020204" pitchFamily="34" charset="0"/>
              <a:buChar char="•"/>
            </a:pPr>
            <a:r>
              <a:rPr lang="en-US" b="0" i="0" u="none" strike="noStrike" dirty="0">
                <a:solidFill>
                  <a:srgbClr val="000000"/>
                </a:solidFill>
                <a:effectLst/>
                <a:latin typeface="Arial" panose="020B0604020202020204" pitchFamily="34" charset="0"/>
              </a:rPr>
              <a:t>Please note that for AUCA students on study abroad programs, the grade for the OSUN online course</a:t>
            </a:r>
            <a:r>
              <a:rPr lang="en-US" b="1" i="0" u="none" strike="noStrike" dirty="0">
                <a:solidFill>
                  <a:srgbClr val="FF0000"/>
                </a:solidFill>
                <a:effectLst/>
                <a:latin typeface="Arial" panose="020B0604020202020204" pitchFamily="34" charset="0"/>
              </a:rPr>
              <a:t> will </a:t>
            </a:r>
            <a:r>
              <a:rPr lang="en-US" b="1" i="1" u="none" strike="noStrike" dirty="0">
                <a:solidFill>
                  <a:srgbClr val="FF0000"/>
                </a:solidFill>
                <a:effectLst/>
                <a:latin typeface="Arial" panose="020B0604020202020204" pitchFamily="34" charset="0"/>
              </a:rPr>
              <a:t>not</a:t>
            </a:r>
            <a:r>
              <a:rPr lang="en-US" b="1" i="0" u="none" strike="noStrike" dirty="0">
                <a:solidFill>
                  <a:srgbClr val="FF0000"/>
                </a:solidFill>
                <a:effectLst/>
                <a:latin typeface="Arial" panose="020B0604020202020204" pitchFamily="34" charset="0"/>
              </a:rPr>
              <a:t> affect their overall GPA </a:t>
            </a:r>
            <a:r>
              <a:rPr lang="en-US" b="1" i="0" u="none" strike="noStrike" dirty="0">
                <a:solidFill>
                  <a:srgbClr val="000000"/>
                </a:solidFill>
                <a:effectLst/>
                <a:latin typeface="Arial" panose="020B0604020202020204" pitchFamily="34" charset="0"/>
              </a:rPr>
              <a:t>(</a:t>
            </a:r>
            <a:r>
              <a:rPr lang="en-US" b="1" i="0" u="sng" strike="noStrike" dirty="0">
                <a:solidFill>
                  <a:srgbClr val="1155CC"/>
                </a:solidFill>
                <a:effectLst/>
                <a:latin typeface="Arial" panose="020B0604020202020204" pitchFamily="34" charset="0"/>
                <a:hlinkClick r:id="rId2"/>
              </a:rPr>
              <a:t>Transferring into AUCA</a:t>
            </a:r>
            <a:r>
              <a:rPr lang="en-US" b="1" i="0" u="none" strike="noStrike" dirty="0">
                <a:solidFill>
                  <a:srgbClr val="000000"/>
                </a:solidFill>
                <a:effectLst/>
                <a:latin typeface="Arial" panose="020B0604020202020204" pitchFamily="34" charset="0"/>
              </a:rPr>
              <a:t> rules apply):</a:t>
            </a:r>
          </a:p>
          <a:p>
            <a:pPr lvl="1" fontAlgn="base">
              <a:spcBef>
                <a:spcPts val="0"/>
              </a:spcBef>
            </a:pPr>
            <a:r>
              <a:rPr lang="en-US" b="0" i="0" dirty="0">
                <a:solidFill>
                  <a:srgbClr val="2C2C2C"/>
                </a:solidFill>
                <a:effectLst/>
                <a:latin typeface="Open Sans" panose="020B0606030504020204" pitchFamily="34" charset="0"/>
              </a:rPr>
              <a:t>Only courses with a grade of C or higher (in the letter-grade system) or 3 or higher (in the former Soviet numerical system) will be accepted for transfer</a:t>
            </a:r>
            <a:r>
              <a:rPr lang="en-US" b="1" dirty="0">
                <a:solidFill>
                  <a:srgbClr val="000000"/>
                </a:solidFill>
                <a:latin typeface="Arial" panose="020B0604020202020204" pitchFamily="34" charset="0"/>
              </a:rPr>
              <a:t>.</a:t>
            </a:r>
            <a:endParaRPr lang="en-US" b="0" i="0" dirty="0">
              <a:solidFill>
                <a:srgbClr val="2C2C2C"/>
              </a:solidFill>
              <a:effectLst/>
              <a:latin typeface="Open Sans" panose="020B0606030504020204" pitchFamily="34" charset="0"/>
            </a:endParaRPr>
          </a:p>
          <a:p>
            <a:endParaRPr lang="en-US" b="0" i="0" dirty="0">
              <a:solidFill>
                <a:srgbClr val="2C2C2C"/>
              </a:solidFill>
              <a:effectLst/>
              <a:latin typeface="Open Sans" panose="020B0606030504020204" pitchFamily="34" charset="0"/>
            </a:endParaRPr>
          </a:p>
        </p:txBody>
      </p:sp>
    </p:spTree>
    <p:extLst>
      <p:ext uri="{BB962C8B-B14F-4D97-AF65-F5344CB8AC3E}">
        <p14:creationId xmlns:p14="http://schemas.microsoft.com/office/powerpoint/2010/main" val="1465116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067DF-2E3B-43A3-B819-B7A026E7F754}"/>
              </a:ext>
            </a:extLst>
          </p:cNvPr>
          <p:cNvSpPr>
            <a:spLocks noGrp="1"/>
          </p:cNvSpPr>
          <p:nvPr>
            <p:ph type="title"/>
          </p:nvPr>
        </p:nvSpPr>
        <p:spPr/>
        <p:txBody>
          <a:bodyPr/>
          <a:lstStyle/>
          <a:p>
            <a:r>
              <a:rPr lang="en-US" b="1" dirty="0"/>
              <a:t>OSUN online courses</a:t>
            </a:r>
          </a:p>
        </p:txBody>
      </p:sp>
      <p:sp>
        <p:nvSpPr>
          <p:cNvPr id="3" name="Content Placeholder 2">
            <a:extLst>
              <a:ext uri="{FF2B5EF4-FFF2-40B4-BE49-F238E27FC236}">
                <a16:creationId xmlns:a16="http://schemas.microsoft.com/office/drawing/2014/main" id="{6894D684-B37F-48A5-AC6C-CA8FC55F3DE3}"/>
              </a:ext>
            </a:extLst>
          </p:cNvPr>
          <p:cNvSpPr>
            <a:spLocks noGrp="1"/>
          </p:cNvSpPr>
          <p:nvPr>
            <p:ph idx="1"/>
          </p:nvPr>
        </p:nvSpPr>
        <p:spPr/>
        <p:txBody>
          <a:bodyPr>
            <a:normAutofit/>
          </a:bodyPr>
          <a:lstStyle/>
          <a:p>
            <a:pPr marL="0" indent="0">
              <a:buNone/>
            </a:pPr>
            <a:r>
              <a:rPr lang="en-US" i="1" dirty="0"/>
              <a:t>Rules:</a:t>
            </a:r>
          </a:p>
          <a:p>
            <a:pPr marL="0" indent="0">
              <a:buNone/>
            </a:pPr>
            <a:endParaRPr lang="en-US" dirty="0"/>
          </a:p>
          <a:p>
            <a:pPr rtl="0" fontAlgn="base">
              <a:spcBef>
                <a:spcPts val="0"/>
              </a:spcBef>
              <a:spcAft>
                <a:spcPts val="0"/>
              </a:spcAft>
              <a:buFont typeface="Arial" panose="020B0604020202020204" pitchFamily="34" charset="0"/>
              <a:buChar char="•"/>
            </a:pPr>
            <a:r>
              <a:rPr lang="en-US" b="0" i="0" u="none" strike="noStrike" dirty="0">
                <a:solidFill>
                  <a:srgbClr val="000000"/>
                </a:solidFill>
                <a:effectLst/>
                <a:latin typeface="Arial" panose="020B0604020202020204" pitchFamily="34" charset="0"/>
              </a:rPr>
              <a:t>AUCA uses the ECTS credit system. The course credit equivalency is as follows:</a:t>
            </a:r>
          </a:p>
          <a:p>
            <a:pPr marL="742950" lvl="1" indent="-285750" rtl="0" fontAlgn="base">
              <a:spcBef>
                <a:spcPts val="0"/>
              </a:spcBef>
              <a:spcAft>
                <a:spcPts val="0"/>
              </a:spcAft>
              <a:buFont typeface="Arial" panose="020B0604020202020204" pitchFamily="34" charset="0"/>
              <a:buChar char="•"/>
            </a:pPr>
            <a:r>
              <a:rPr lang="en-US" sz="2800" b="0" i="0" u="none" strike="noStrike" dirty="0">
                <a:solidFill>
                  <a:srgbClr val="000000"/>
                </a:solidFill>
                <a:effectLst/>
                <a:latin typeface="Arial" panose="020B0604020202020204" pitchFamily="34" charset="0"/>
              </a:rPr>
              <a:t>1,5 U.S. credits equal 3 ECTS credits;</a:t>
            </a:r>
          </a:p>
          <a:p>
            <a:pPr marL="742950" lvl="1" indent="-285750" rtl="0" fontAlgn="base">
              <a:spcBef>
                <a:spcPts val="0"/>
              </a:spcBef>
              <a:spcAft>
                <a:spcPts val="0"/>
              </a:spcAft>
              <a:buFont typeface="Arial" panose="020B0604020202020204" pitchFamily="34" charset="0"/>
              <a:buChar char="•"/>
            </a:pPr>
            <a:r>
              <a:rPr lang="en-US" sz="2800" b="0" i="0" u="none" strike="noStrike" dirty="0">
                <a:solidFill>
                  <a:srgbClr val="000000"/>
                </a:solidFill>
                <a:effectLst/>
                <a:latin typeface="Arial" panose="020B0604020202020204" pitchFamily="34" charset="0"/>
              </a:rPr>
              <a:t>2 U.S. credits equal 4 ECTS credits;</a:t>
            </a:r>
          </a:p>
          <a:p>
            <a:pPr marL="742950" lvl="1" indent="-285750" rtl="0" fontAlgn="base">
              <a:spcBef>
                <a:spcPts val="0"/>
              </a:spcBef>
              <a:spcAft>
                <a:spcPts val="0"/>
              </a:spcAft>
              <a:buFont typeface="Arial" panose="020B0604020202020204" pitchFamily="34" charset="0"/>
              <a:buChar char="•"/>
            </a:pPr>
            <a:r>
              <a:rPr lang="en-US" sz="2800" b="0" i="0" u="none" strike="noStrike" dirty="0">
                <a:solidFill>
                  <a:srgbClr val="000000"/>
                </a:solidFill>
                <a:effectLst/>
                <a:latin typeface="Arial" panose="020B0604020202020204" pitchFamily="34" charset="0"/>
              </a:rPr>
              <a:t>3 U.S. credits equal 6 ECTS credits;</a:t>
            </a:r>
          </a:p>
          <a:p>
            <a:pPr marL="0" indent="0">
              <a:buNone/>
            </a:pPr>
            <a:r>
              <a:rPr lang="en-US" b="1" i="0" u="sng" strike="noStrike" dirty="0">
                <a:solidFill>
                  <a:srgbClr val="000000"/>
                </a:solidFill>
                <a:effectLst/>
                <a:latin typeface="Arial" panose="020B0604020202020204" pitchFamily="34" charset="0"/>
              </a:rPr>
              <a:t>NOTE:</a:t>
            </a:r>
            <a:r>
              <a:rPr lang="en-US" b="1" i="0" strike="noStrike" dirty="0">
                <a:solidFill>
                  <a:srgbClr val="000000"/>
                </a:solidFill>
                <a:effectLst/>
                <a:latin typeface="Arial" panose="020B0604020202020204" pitchFamily="34" charset="0"/>
              </a:rPr>
              <a:t> </a:t>
            </a:r>
            <a:r>
              <a:rPr lang="en-US" b="0" i="0" u="none" strike="noStrike" dirty="0">
                <a:solidFill>
                  <a:srgbClr val="000000"/>
                </a:solidFill>
                <a:effectLst/>
                <a:latin typeface="Arial" panose="020B0604020202020204" pitchFamily="34" charset="0"/>
              </a:rPr>
              <a:t>4 U.S. credits equal </a:t>
            </a:r>
            <a:r>
              <a:rPr lang="en-US" b="1" i="0" u="sng" dirty="0">
                <a:solidFill>
                  <a:srgbClr val="FF0000"/>
                </a:solidFill>
                <a:effectLst/>
                <a:latin typeface="Arial" panose="020B0604020202020204" pitchFamily="34" charset="0"/>
              </a:rPr>
              <a:t>6 </a:t>
            </a:r>
            <a:r>
              <a:rPr lang="en-US" b="0" i="0" u="none" strike="noStrike" dirty="0">
                <a:solidFill>
                  <a:srgbClr val="000000"/>
                </a:solidFill>
                <a:effectLst/>
                <a:latin typeface="Arial" panose="020B0604020202020204" pitchFamily="34" charset="0"/>
              </a:rPr>
              <a:t> ECTS credits.</a:t>
            </a:r>
            <a:endParaRPr lang="en-US" b="0" i="0" dirty="0">
              <a:solidFill>
                <a:srgbClr val="2C2C2C"/>
              </a:solidFill>
              <a:effectLst/>
              <a:latin typeface="Open Sans" panose="020B0606030504020204" pitchFamily="34" charset="0"/>
            </a:endParaRPr>
          </a:p>
          <a:p>
            <a:endParaRPr lang="en-US" b="0" i="0" dirty="0">
              <a:solidFill>
                <a:srgbClr val="2C2C2C"/>
              </a:solidFill>
              <a:effectLst/>
              <a:latin typeface="Open Sans" panose="020B0606030504020204" pitchFamily="34" charset="0"/>
            </a:endParaRPr>
          </a:p>
        </p:txBody>
      </p:sp>
    </p:spTree>
    <p:extLst>
      <p:ext uri="{BB962C8B-B14F-4D97-AF65-F5344CB8AC3E}">
        <p14:creationId xmlns:p14="http://schemas.microsoft.com/office/powerpoint/2010/main" val="25916164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399</TotalTime>
  <Words>768</Words>
  <Application>Microsoft Office PowerPoint</Application>
  <PresentationFormat>Widescreen</PresentationFormat>
  <Paragraphs>82</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Open Sans</vt:lpstr>
      <vt:lpstr>Office Theme</vt:lpstr>
      <vt:lpstr>PowerPoint Presentation</vt:lpstr>
      <vt:lpstr>PowerPoint Presentation</vt:lpstr>
      <vt:lpstr>OSUN online courses</vt:lpstr>
      <vt:lpstr>OSUN online courses</vt:lpstr>
      <vt:lpstr>OSUN online courses</vt:lpstr>
      <vt:lpstr>OSUN online courses</vt:lpstr>
      <vt:lpstr>OSUN online courses</vt:lpstr>
      <vt:lpstr>OSUN online courses</vt:lpstr>
      <vt:lpstr>OSUN online courses</vt:lpstr>
      <vt:lpstr>OSUN online courses</vt:lpstr>
      <vt:lpstr>OSUN online courses</vt:lpstr>
      <vt:lpstr>OSUN online courses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Zhamilia Irsalieva</dc:creator>
  <cp:lastModifiedBy>Viktoriia Shchekaturova</cp:lastModifiedBy>
  <cp:revision>24</cp:revision>
  <dcterms:created xsi:type="dcterms:W3CDTF">2023-10-19T10:00:15Z</dcterms:created>
  <dcterms:modified xsi:type="dcterms:W3CDTF">2024-09-26T07:04:24Z</dcterms:modified>
</cp:coreProperties>
</file>